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76" r:id="rId2"/>
    <p:sldId id="27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80" r:id="rId17"/>
    <p:sldId id="274" r:id="rId18"/>
    <p:sldId id="279" r:id="rId19"/>
  </p:sldIdLst>
  <p:sldSz cx="9144000" cy="5143500" type="screen16x9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5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9" autoAdjust="0"/>
    <p:restoredTop sz="94660"/>
  </p:normalViewPr>
  <p:slideViewPr>
    <p:cSldViewPr>
      <p:cViewPr>
        <p:scale>
          <a:sx n="60" d="100"/>
          <a:sy n="60" d="100"/>
        </p:scale>
        <p:origin x="-2083" y="-912"/>
      </p:cViewPr>
      <p:guideLst>
        <p:guide orient="horz" pos="350"/>
        <p:guide orient="horz" pos="713"/>
        <p:guide pos="2880"/>
        <p:guide pos="113"/>
        <p:guide pos="158"/>
        <p:guide pos="560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0D6CC8-DFDD-424A-962B-264B7546F118}" type="datetimeFigureOut">
              <a:rPr lang="en-GB" smtClean="0"/>
              <a:t>10/03/2014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72F991-F4E0-4499-9048-2766F8B29D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223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B275-1E15-423C-ABB5-BB0662160F58}" type="datetimeFigureOut">
              <a:rPr lang="en-GB" smtClean="0"/>
              <a:t>10/03/2014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538156-45DA-48F4-8544-CC4EABCEB3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776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38156-45DA-48F4-8544-CC4EABCEB39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993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38156-45DA-48F4-8544-CC4EABCEB39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156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38156-45DA-48F4-8544-CC4EABCEB39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767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4B26-BA43-409D-A1AD-1B0FB0105F85}" type="datetimeFigureOut">
              <a:rPr lang="en-GB" smtClean="0"/>
              <a:t>10/03/2014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B8EC1-64CD-4277-A628-61B3C699605A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2497" y="4146330"/>
            <a:ext cx="1775865" cy="99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98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4B26-BA43-409D-A1AD-1B0FB0105F85}" type="datetimeFigureOut">
              <a:rPr lang="en-GB" smtClean="0"/>
              <a:t>10/03/2014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B8EC1-64CD-4277-A628-61B3C69960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9761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4B26-BA43-409D-A1AD-1B0FB0105F85}" type="datetimeFigureOut">
              <a:rPr lang="en-GB" smtClean="0"/>
              <a:t>10/03/2014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B8EC1-64CD-4277-A628-61B3C69960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751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400" y="390939"/>
            <a:ext cx="8507288" cy="997619"/>
          </a:xfrm>
        </p:spPr>
        <p:txBody>
          <a:bodyPr>
            <a:normAutofit/>
          </a:bodyPr>
          <a:lstStyle>
            <a:lvl1pPr algn="l">
              <a:defRPr sz="2800" b="1" baseline="0">
                <a:solidFill>
                  <a:srgbClr val="0065B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75606"/>
            <a:ext cx="7560840" cy="3884664"/>
          </a:xfrm>
        </p:spPr>
        <p:txBody>
          <a:bodyPr>
            <a:normAutofit/>
          </a:bodyPr>
          <a:lstStyle>
            <a:lvl1pPr marL="342900" indent="-342900">
              <a:buClr>
                <a:srgbClr val="0065B0"/>
              </a:buClr>
              <a:buSzPct val="110000"/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65B0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065B0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7" y="0"/>
            <a:ext cx="91327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2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4B26-BA43-409D-A1AD-1B0FB0105F85}" type="datetimeFigureOut">
              <a:rPr lang="en-GB" smtClean="0"/>
              <a:t>10/03/2014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B8EC1-64CD-4277-A628-61B3C69960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736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4B26-BA43-409D-A1AD-1B0FB0105F85}" type="datetimeFigureOut">
              <a:rPr lang="en-GB" smtClean="0"/>
              <a:t>10/03/2014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B8EC1-64CD-4277-A628-61B3C69960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778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4B26-BA43-409D-A1AD-1B0FB0105F85}" type="datetimeFigureOut">
              <a:rPr lang="en-GB" smtClean="0"/>
              <a:t>10/03/2014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B8EC1-64CD-4277-A628-61B3C69960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462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4B26-BA43-409D-A1AD-1B0FB0105F85}" type="datetimeFigureOut">
              <a:rPr lang="en-GB" smtClean="0"/>
              <a:t>10/03/2014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B8EC1-64CD-4277-A628-61B3C69960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526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4B26-BA43-409D-A1AD-1B0FB0105F85}" type="datetimeFigureOut">
              <a:rPr lang="en-GB" smtClean="0"/>
              <a:t>10/03/2014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B8EC1-64CD-4277-A628-61B3C69960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3149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4B26-BA43-409D-A1AD-1B0FB0105F85}" type="datetimeFigureOut">
              <a:rPr lang="en-GB" smtClean="0"/>
              <a:t>10/03/2014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B8EC1-64CD-4277-A628-61B3C69960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301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4B26-BA43-409D-A1AD-1B0FB0105F85}" type="datetimeFigureOut">
              <a:rPr lang="en-GB" smtClean="0"/>
              <a:t>10/03/2014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B8EC1-64CD-4277-A628-61B3C69960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657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54B26-BA43-409D-A1AD-1B0FB0105F85}" type="datetimeFigureOut">
              <a:rPr lang="en-GB" smtClean="0"/>
              <a:t>10/03/2014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B8EC1-64CD-4277-A628-61B3C69960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703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knowhow.eriks.co.uk/onsite-efficiencies-and-savings-powerpoint?portalId=340621&amp;hsFormKey=57bcedc43713b09d1d58de6027e10242&amp;submissionGuid=0af59020-ac02-443c-966b-b74e09ea0653#module_1392802693662670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4345" y="1545020"/>
            <a:ext cx="4729655" cy="2081049"/>
          </a:xfrm>
          <a:prstGeom prst="rect">
            <a:avLst/>
          </a:prstGeo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10576" y="3633564"/>
            <a:ext cx="7016824" cy="1314450"/>
          </a:xfrm>
        </p:spPr>
        <p:txBody>
          <a:bodyPr>
            <a:norm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Where to find engineering and indirect supply chain efficiencies and savings for our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business.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196928" y="2121071"/>
            <a:ext cx="3886199" cy="594695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GB" sz="28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we can be a</a:t>
            </a:r>
            <a:endParaRPr lang="en-GB" sz="6000" b="1" dirty="0">
              <a:solidFill>
                <a:srgbClr val="0065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3528" y="159861"/>
            <a:ext cx="172819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Company Logo</a:t>
            </a:r>
            <a:endParaRPr lang="en-GB" dirty="0"/>
          </a:p>
        </p:txBody>
      </p:sp>
      <p:sp>
        <p:nvSpPr>
          <p:cNvPr id="11" name="Title 8"/>
          <p:cNvSpPr txBox="1">
            <a:spLocks/>
          </p:cNvSpPr>
          <p:nvPr/>
        </p:nvSpPr>
        <p:spPr>
          <a:xfrm>
            <a:off x="179512" y="2571750"/>
            <a:ext cx="3886199" cy="7672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GB" sz="6000" b="1" dirty="0" smtClean="0">
                <a:solidFill>
                  <a:srgbClr val="0065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better</a:t>
            </a:r>
            <a:endParaRPr lang="en-GB" sz="6000" b="1" dirty="0">
              <a:solidFill>
                <a:srgbClr val="0065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15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56815"/>
            <a:ext cx="8507288" cy="997619"/>
          </a:xfrm>
        </p:spPr>
        <p:txBody>
          <a:bodyPr>
            <a:normAutofit/>
          </a:bodyPr>
          <a:lstStyle/>
          <a:p>
            <a:r>
              <a:rPr lang="en-GB" dirty="0" smtClean="0"/>
              <a:t>From cost centre to profit centre</a:t>
            </a:r>
            <a:endParaRPr lang="en-GB" dirty="0"/>
          </a:p>
        </p:txBody>
      </p:sp>
      <p:pic>
        <p:nvPicPr>
          <p:cNvPr id="4098" name="Picture 2" descr="C:\Users\pledger\Desktop\21500 PPT Images\21500-Juice-170712T-43371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02" y="-23105"/>
            <a:ext cx="9139898" cy="5143498"/>
          </a:xfrm>
          <a:prstGeom prst="rect">
            <a:avLst/>
          </a:prstGeom>
          <a:gradFill>
            <a:gsLst>
              <a:gs pos="0">
                <a:srgbClr val="0065B0"/>
              </a:gs>
              <a:gs pos="18000">
                <a:srgbClr val="0065B0">
                  <a:alpha val="56000"/>
                </a:srgbClr>
              </a:gs>
              <a:gs pos="35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657458" y="1131590"/>
            <a:ext cx="7226910" cy="3816424"/>
          </a:xfrm>
          <a:prstGeom prst="roundRect">
            <a:avLst>
              <a:gd name="adj" fmla="val 6340"/>
            </a:avLst>
          </a:prstGeom>
          <a:solidFill>
            <a:srgbClr val="0065B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4888" y="1212360"/>
            <a:ext cx="8229600" cy="3675855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Clr>
                <a:schemeClr val="bg1"/>
              </a:buClr>
              <a:buNone/>
            </a:pPr>
            <a:r>
              <a:rPr lang="en-GB" b="1" dirty="0">
                <a:solidFill>
                  <a:schemeClr val="bg1"/>
                </a:solidFill>
              </a:rPr>
              <a:t>An experienced on-site supply partner will:</a:t>
            </a:r>
            <a:endParaRPr lang="en-GB" dirty="0">
              <a:solidFill>
                <a:schemeClr val="bg1"/>
              </a:solidFill>
            </a:endParaRPr>
          </a:p>
          <a:p>
            <a:pPr lvl="0">
              <a:lnSpc>
                <a:spcPct val="120000"/>
              </a:lnSpc>
              <a:buClr>
                <a:schemeClr val="bg1"/>
              </a:buClr>
            </a:pPr>
            <a:r>
              <a:rPr lang="en-GB" dirty="0" smtClean="0">
                <a:solidFill>
                  <a:schemeClr val="bg1"/>
                </a:solidFill>
              </a:rPr>
              <a:t>Allow </a:t>
            </a:r>
            <a:r>
              <a:rPr lang="en-GB" dirty="0">
                <a:solidFill>
                  <a:schemeClr val="bg1"/>
                </a:solidFill>
              </a:rPr>
              <a:t>our engineers to concentrate on </a:t>
            </a:r>
            <a:r>
              <a:rPr lang="en-GB" dirty="0" smtClean="0">
                <a:solidFill>
                  <a:schemeClr val="bg1"/>
                </a:solidFill>
              </a:rPr>
              <a:t>engineering</a:t>
            </a:r>
          </a:p>
          <a:p>
            <a:pPr lvl="0">
              <a:lnSpc>
                <a:spcPct val="120000"/>
              </a:lnSpc>
              <a:buClr>
                <a:schemeClr val="bg1"/>
              </a:buClr>
            </a:pPr>
            <a:r>
              <a:rPr lang="en-GB" dirty="0" smtClean="0">
                <a:solidFill>
                  <a:schemeClr val="bg1"/>
                </a:solidFill>
              </a:rPr>
              <a:t>Introduce </a:t>
            </a:r>
            <a:r>
              <a:rPr lang="en-GB" dirty="0">
                <a:solidFill>
                  <a:schemeClr val="bg1"/>
                </a:solidFill>
              </a:rPr>
              <a:t>new/alternative technologies based on TCO</a:t>
            </a:r>
          </a:p>
          <a:p>
            <a:pPr lvl="0">
              <a:lnSpc>
                <a:spcPct val="120000"/>
              </a:lnSpc>
              <a:buClr>
                <a:schemeClr val="bg1"/>
              </a:buClr>
            </a:pPr>
            <a:r>
              <a:rPr lang="en-GB" dirty="0" smtClean="0">
                <a:solidFill>
                  <a:schemeClr val="bg1"/>
                </a:solidFill>
              </a:rPr>
              <a:t>Allow </a:t>
            </a:r>
            <a:r>
              <a:rPr lang="en-GB" dirty="0">
                <a:solidFill>
                  <a:schemeClr val="bg1"/>
                </a:solidFill>
              </a:rPr>
              <a:t>purchasing to concentrate on strategic </a:t>
            </a:r>
            <a:r>
              <a:rPr lang="en-GB" dirty="0" smtClean="0">
                <a:solidFill>
                  <a:schemeClr val="bg1"/>
                </a:solidFill>
              </a:rPr>
              <a:t>‘core’ </a:t>
            </a:r>
            <a:r>
              <a:rPr lang="en-GB" dirty="0">
                <a:solidFill>
                  <a:schemeClr val="bg1"/>
                </a:solidFill>
              </a:rPr>
              <a:t>areas</a:t>
            </a:r>
          </a:p>
          <a:p>
            <a:pPr lvl="0">
              <a:lnSpc>
                <a:spcPct val="120000"/>
              </a:lnSpc>
              <a:buClr>
                <a:schemeClr val="bg1"/>
              </a:buClr>
            </a:pPr>
            <a:r>
              <a:rPr lang="en-GB" dirty="0" smtClean="0">
                <a:solidFill>
                  <a:schemeClr val="bg1"/>
                </a:solidFill>
              </a:rPr>
              <a:t>Deliver best practice </a:t>
            </a:r>
            <a:r>
              <a:rPr lang="en-GB" dirty="0">
                <a:solidFill>
                  <a:schemeClr val="bg1"/>
                </a:solidFill>
              </a:rPr>
              <a:t>in our indirect supply and parts solution</a:t>
            </a:r>
          </a:p>
          <a:p>
            <a:pPr lvl="0">
              <a:lnSpc>
                <a:spcPct val="120000"/>
              </a:lnSpc>
              <a:buClr>
                <a:schemeClr val="bg1"/>
              </a:buClr>
            </a:pPr>
            <a:r>
              <a:rPr lang="en-GB" dirty="0" smtClean="0">
                <a:solidFill>
                  <a:schemeClr val="bg1"/>
                </a:solidFill>
              </a:rPr>
              <a:t>Drive </a:t>
            </a:r>
            <a:r>
              <a:rPr lang="en-GB" dirty="0">
                <a:solidFill>
                  <a:schemeClr val="bg1"/>
                </a:solidFill>
              </a:rPr>
              <a:t>inefficiencies from our supply chain</a:t>
            </a:r>
          </a:p>
          <a:p>
            <a:pPr lvl="0">
              <a:lnSpc>
                <a:spcPct val="120000"/>
              </a:lnSpc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T</a:t>
            </a:r>
            <a:r>
              <a:rPr lang="en-GB" dirty="0" smtClean="0">
                <a:solidFill>
                  <a:schemeClr val="bg1"/>
                </a:solidFill>
              </a:rPr>
              <a:t>urn </a:t>
            </a:r>
            <a:r>
              <a:rPr lang="en-GB" dirty="0">
                <a:solidFill>
                  <a:schemeClr val="bg1"/>
                </a:solidFill>
              </a:rPr>
              <a:t>maintenance from a cost to a revenue driver</a:t>
            </a:r>
          </a:p>
          <a:p>
            <a:pPr lvl="0">
              <a:lnSpc>
                <a:spcPct val="120000"/>
              </a:lnSpc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T</a:t>
            </a:r>
            <a:r>
              <a:rPr lang="en-GB" dirty="0" smtClean="0">
                <a:solidFill>
                  <a:schemeClr val="bg1"/>
                </a:solidFill>
              </a:rPr>
              <a:t>urn </a:t>
            </a:r>
            <a:r>
              <a:rPr lang="en-GB" dirty="0">
                <a:solidFill>
                  <a:schemeClr val="bg1"/>
                </a:solidFill>
              </a:rPr>
              <a:t>our stores from a cost centre to a profit centre</a:t>
            </a:r>
          </a:p>
          <a:p>
            <a:pPr lvl="0">
              <a:lnSpc>
                <a:spcPct val="120000"/>
              </a:lnSpc>
              <a:buClr>
                <a:schemeClr val="bg1"/>
              </a:buClr>
            </a:pPr>
            <a:r>
              <a:rPr lang="en-GB" dirty="0" smtClean="0">
                <a:solidFill>
                  <a:schemeClr val="bg1"/>
                </a:solidFill>
              </a:rPr>
              <a:t>Help </a:t>
            </a:r>
            <a:r>
              <a:rPr lang="en-GB" dirty="0">
                <a:solidFill>
                  <a:schemeClr val="bg1"/>
                </a:solidFill>
              </a:rPr>
              <a:t>us realise benefits throughout our organisation</a:t>
            </a:r>
          </a:p>
          <a:p>
            <a:pPr lvl="0">
              <a:lnSpc>
                <a:spcPct val="120000"/>
              </a:lnSpc>
              <a:buClr>
                <a:schemeClr val="bg1"/>
              </a:buClr>
            </a:pPr>
            <a:r>
              <a:rPr lang="en-GB" dirty="0" smtClean="0">
                <a:solidFill>
                  <a:schemeClr val="bg1"/>
                </a:solidFill>
              </a:rPr>
              <a:t>Provide </a:t>
            </a:r>
            <a:r>
              <a:rPr lang="en-GB" dirty="0">
                <a:solidFill>
                  <a:schemeClr val="bg1"/>
                </a:solidFill>
              </a:rPr>
              <a:t>an important competitive </a:t>
            </a:r>
            <a:r>
              <a:rPr lang="en-GB" dirty="0" smtClean="0">
                <a:solidFill>
                  <a:schemeClr val="bg1"/>
                </a:solidFill>
              </a:rPr>
              <a:t>advantage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79388" y="56815"/>
            <a:ext cx="8507288" cy="997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rgbClr val="0065B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 smtClean="0">
                <a:solidFill>
                  <a:schemeClr val="bg1"/>
                </a:solidFill>
              </a:rPr>
              <a:t>Benefits of outsourcing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58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3" grpId="0" build="p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346" y="56815"/>
            <a:ext cx="8507288" cy="997619"/>
          </a:xfrm>
        </p:spPr>
        <p:txBody>
          <a:bodyPr/>
          <a:lstStyle/>
          <a:p>
            <a:r>
              <a:rPr lang="en-GB" dirty="0" smtClean="0"/>
              <a:t>Savings </a:t>
            </a:r>
            <a:r>
              <a:rPr lang="en-GB" dirty="0"/>
              <a:t>-</a:t>
            </a:r>
            <a:r>
              <a:rPr lang="en-GB" dirty="0" smtClean="0"/>
              <a:t> delivered</a:t>
            </a:r>
            <a:endParaRPr lang="en-GB" dirty="0"/>
          </a:p>
        </p:txBody>
      </p:sp>
      <p:pic>
        <p:nvPicPr>
          <p:cNvPr id="1026" name="Picture 2" descr="C:\Users\pledger\Desktop\ERIKS\21500 PPT Images\21500-Icons-Laptop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6494" y="915566"/>
            <a:ext cx="5847725" cy="416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3808" y="1379881"/>
            <a:ext cx="3456384" cy="19442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200" dirty="0" smtClean="0">
                <a:solidFill>
                  <a:schemeClr val="bg1"/>
                </a:solidFill>
              </a:rPr>
              <a:t>Add in your own business savings, using our easy </a:t>
            </a:r>
            <a:br>
              <a:rPr lang="en-GB" sz="2200" dirty="0" smtClean="0">
                <a:solidFill>
                  <a:schemeClr val="bg1"/>
                </a:solidFill>
              </a:rPr>
            </a:br>
            <a:r>
              <a:rPr lang="en-GB" sz="2200" dirty="0" smtClean="0">
                <a:solidFill>
                  <a:schemeClr val="bg1"/>
                </a:solidFill>
              </a:rPr>
              <a:t>to calculate, cost savings framework:</a:t>
            </a:r>
            <a:br>
              <a:rPr lang="en-GB" sz="2200" dirty="0" smtClean="0">
                <a:solidFill>
                  <a:schemeClr val="bg1"/>
                </a:solidFill>
              </a:rPr>
            </a:br>
            <a:r>
              <a:rPr lang="en-GB" sz="2200" b="1" dirty="0">
                <a:solidFill>
                  <a:schemeClr val="bg1"/>
                </a:solidFill>
                <a:hlinkClick r:id="rId3"/>
              </a:rPr>
              <a:t>Click here to </a:t>
            </a:r>
            <a:r>
              <a:rPr lang="en-GB" sz="2200" b="1" dirty="0" smtClean="0">
                <a:solidFill>
                  <a:schemeClr val="bg1"/>
                </a:solidFill>
                <a:hlinkClick r:id="rId3"/>
              </a:rPr>
              <a:t>download</a:t>
            </a:r>
            <a:endParaRPr lang="en-GB" sz="2200" dirty="0" smtClean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92132" y="1206987"/>
            <a:ext cx="3525312" cy="2198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1272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56815"/>
            <a:ext cx="8507288" cy="997619"/>
          </a:xfrm>
        </p:spPr>
        <p:txBody>
          <a:bodyPr/>
          <a:lstStyle/>
          <a:p>
            <a:r>
              <a:rPr lang="en-GB" dirty="0" smtClean="0"/>
              <a:t>Next steps to success</a:t>
            </a:r>
            <a:endParaRPr lang="en-GB" dirty="0"/>
          </a:p>
        </p:txBody>
      </p:sp>
      <p:grpSp>
        <p:nvGrpSpPr>
          <p:cNvPr id="25" name="Group 24"/>
          <p:cNvGrpSpPr/>
          <p:nvPr/>
        </p:nvGrpSpPr>
        <p:grpSpPr>
          <a:xfrm>
            <a:off x="238763" y="1470908"/>
            <a:ext cx="2310510" cy="2746448"/>
            <a:chOff x="238763" y="1470908"/>
            <a:chExt cx="2310510" cy="2746448"/>
          </a:xfrm>
        </p:grpSpPr>
        <p:pic>
          <p:nvPicPr>
            <p:cNvPr id="5" name="Picture 26" descr="squares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35" y="1470908"/>
              <a:ext cx="2306638" cy="274644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238763" y="1668625"/>
              <a:ext cx="1800324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763"/>
              <a:r>
                <a:rPr lang="en-GB" sz="2800" b="1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STEP 1</a:t>
              </a:r>
              <a:r>
                <a:rPr lang="en-GB" sz="20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GB" sz="20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GB" sz="20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763"/>
              <a:r>
                <a:rPr lang="en-GB" sz="20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DAY </a:t>
              </a:r>
              <a:r>
                <a:rPr lang="en-GB" sz="20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GB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GB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APPROVAL </a:t>
              </a:r>
              <a:endPara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763" lvl="1"/>
              <a:r>
                <a: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 key stakeholders in business to embark </a:t>
              </a:r>
              <a:r>
                <a:rPr lang="en-GB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</a:t>
              </a:r>
              <a:r>
                <a: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process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897346" y="1470908"/>
            <a:ext cx="2497138" cy="2746448"/>
            <a:chOff x="1897346" y="1470908"/>
            <a:chExt cx="2497138" cy="2746448"/>
          </a:xfrm>
        </p:grpSpPr>
        <p:pic>
          <p:nvPicPr>
            <p:cNvPr id="6" name="Picture 29" descr="squares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7346" y="1470908"/>
              <a:ext cx="2497138" cy="2746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Rectangle 21"/>
            <p:cNvSpPr/>
            <p:nvPr/>
          </p:nvSpPr>
          <p:spPr>
            <a:xfrm>
              <a:off x="2003462" y="1668626"/>
              <a:ext cx="1800200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GB" sz="2800" b="1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STEP 2 </a:t>
              </a:r>
            </a:p>
            <a:p>
              <a:endParaRPr lang="en-GB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20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DAY </a:t>
              </a:r>
              <a:r>
                <a:rPr lang="en-GB" sz="20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1+1</a:t>
              </a:r>
              <a:r>
                <a:rPr lang="en-GB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GB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ENGAGEMENT </a:t>
              </a:r>
              <a:endPara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lvl="1"/>
              <a:r>
                <a: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chosen partner for detailed review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706932" y="1470908"/>
            <a:ext cx="2332038" cy="2746448"/>
            <a:chOff x="3706932" y="1470908"/>
            <a:chExt cx="2332038" cy="2746448"/>
          </a:xfrm>
        </p:grpSpPr>
        <p:pic>
          <p:nvPicPr>
            <p:cNvPr id="8" name="Picture 27" descr="squares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6932" y="1470908"/>
              <a:ext cx="2332038" cy="2746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Rectangle 22"/>
            <p:cNvSpPr/>
            <p:nvPr/>
          </p:nvSpPr>
          <p:spPr>
            <a:xfrm>
              <a:off x="3801887" y="1668625"/>
              <a:ext cx="1741842" cy="18774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GB" sz="2800" b="1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STEP 3 </a:t>
              </a:r>
            </a:p>
            <a:p>
              <a:endParaRPr lang="en-GB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20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DAY 1+14</a:t>
              </a:r>
              <a:r>
                <a:rPr lang="en-GB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GB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EVALUATION </a:t>
              </a:r>
            </a:p>
            <a:p>
              <a:pPr marL="0" lvl="1"/>
              <a:r>
                <a: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real savings with supply partner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477308" y="1470908"/>
            <a:ext cx="2058137" cy="2746447"/>
            <a:chOff x="5477308" y="1470908"/>
            <a:chExt cx="2058137" cy="2746447"/>
          </a:xfrm>
        </p:grpSpPr>
        <p:pic>
          <p:nvPicPr>
            <p:cNvPr id="9" name="Picture 28" descr="squares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7308" y="1470908"/>
              <a:ext cx="2022512" cy="2746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Rectangle 23"/>
            <p:cNvSpPr/>
            <p:nvPr/>
          </p:nvSpPr>
          <p:spPr>
            <a:xfrm>
              <a:off x="5591229" y="1668626"/>
              <a:ext cx="1944216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800" b="1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STEP 4</a:t>
              </a:r>
              <a:r>
                <a:rPr lang="en-GB" sz="20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GB" sz="20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GB" sz="20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20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DAY 1+21</a:t>
              </a:r>
              <a:r>
                <a:rPr lang="en-GB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GB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REPORT </a:t>
              </a:r>
            </a:p>
            <a:p>
              <a:pPr marL="0" lvl="1"/>
              <a:r>
                <a: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potential savings and </a:t>
              </a:r>
              <a:r>
                <a:rPr lang="en-GB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recommendations for ways </a:t>
              </a:r>
              <a:r>
                <a: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forward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919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pledger\Desktop\ERIKS\21500 PPT Images\21500-shutterstock_104090384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2"/>
            <a:ext cx="9139898" cy="5143498"/>
          </a:xfrm>
          <a:prstGeom prst="rect">
            <a:avLst/>
          </a:prstGeom>
          <a:gradFill>
            <a:gsLst>
              <a:gs pos="0">
                <a:srgbClr val="0065B0"/>
              </a:gs>
              <a:gs pos="18000">
                <a:srgbClr val="0065B0">
                  <a:alpha val="56000"/>
                </a:srgbClr>
              </a:gs>
              <a:gs pos="35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56815"/>
            <a:ext cx="8507288" cy="997619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Why ERIKS on-site solutions?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657458" y="1131590"/>
            <a:ext cx="6866870" cy="3600400"/>
          </a:xfrm>
          <a:prstGeom prst="roundRect">
            <a:avLst>
              <a:gd name="adj" fmla="val 6340"/>
            </a:avLst>
          </a:prstGeom>
          <a:solidFill>
            <a:srgbClr val="0065B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458" y="1131590"/>
            <a:ext cx="6938878" cy="3528392"/>
          </a:xfrm>
        </p:spPr>
        <p:txBody>
          <a:bodyPr>
            <a:normAutofit/>
          </a:bodyPr>
          <a:lstStyle/>
          <a:p>
            <a:pPr lvl="0">
              <a:buClr>
                <a:schemeClr val="bg1"/>
              </a:buClr>
            </a:pPr>
            <a:r>
              <a:rPr lang="en-GB" sz="2000" dirty="0">
                <a:solidFill>
                  <a:schemeClr val="bg1"/>
                </a:solidFill>
              </a:rPr>
              <a:t>UK’s leading provider</a:t>
            </a:r>
          </a:p>
          <a:p>
            <a:pPr lvl="0">
              <a:buClr>
                <a:schemeClr val="bg1"/>
              </a:buClr>
            </a:pPr>
            <a:r>
              <a:rPr lang="en-GB" sz="2000" dirty="0">
                <a:solidFill>
                  <a:schemeClr val="bg1"/>
                </a:solidFill>
              </a:rPr>
              <a:t>Currently managing 125+ sites in the UK and Ireland</a:t>
            </a:r>
          </a:p>
          <a:p>
            <a:pPr lvl="0">
              <a:buClr>
                <a:schemeClr val="bg1"/>
              </a:buClr>
            </a:pPr>
            <a:r>
              <a:rPr lang="en-GB" sz="2000" dirty="0">
                <a:solidFill>
                  <a:schemeClr val="bg1"/>
                </a:solidFill>
              </a:rPr>
              <a:t>Unique market </a:t>
            </a:r>
            <a:r>
              <a:rPr lang="en-GB" sz="2000" dirty="0" smtClean="0">
                <a:solidFill>
                  <a:schemeClr val="bg1"/>
                </a:solidFill>
              </a:rPr>
              <a:t>position: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bg1"/>
                </a:solidFill>
              </a:rPr>
              <a:t>A</a:t>
            </a:r>
            <a:r>
              <a:rPr lang="en-GB" sz="1800" dirty="0" smtClean="0">
                <a:solidFill>
                  <a:schemeClr val="bg1"/>
                </a:solidFill>
              </a:rPr>
              <a:t>dd </a:t>
            </a:r>
            <a:r>
              <a:rPr lang="en-GB" sz="1800" dirty="0">
                <a:solidFill>
                  <a:schemeClr val="bg1"/>
                </a:solidFill>
              </a:rPr>
              <a:t>value through technical </a:t>
            </a:r>
            <a:r>
              <a:rPr lang="en-GB" sz="1800" dirty="0" smtClean="0">
                <a:solidFill>
                  <a:schemeClr val="bg1"/>
                </a:solidFill>
              </a:rPr>
              <a:t>know-how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bg1"/>
                </a:solidFill>
              </a:rPr>
              <a:t>S</a:t>
            </a:r>
            <a:r>
              <a:rPr lang="en-GB" sz="1800" dirty="0" smtClean="0">
                <a:solidFill>
                  <a:schemeClr val="bg1"/>
                </a:solidFill>
              </a:rPr>
              <a:t>upply </a:t>
            </a:r>
            <a:r>
              <a:rPr lang="en-GB" sz="1800" dirty="0">
                <a:solidFill>
                  <a:schemeClr val="bg1"/>
                </a:solidFill>
              </a:rPr>
              <a:t>/ </a:t>
            </a:r>
            <a:r>
              <a:rPr lang="en-GB" sz="1800" dirty="0" smtClean="0">
                <a:solidFill>
                  <a:schemeClr val="bg1"/>
                </a:solidFill>
              </a:rPr>
              <a:t>advise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bg1"/>
                </a:solidFill>
              </a:rPr>
              <a:t>Source </a:t>
            </a:r>
            <a:r>
              <a:rPr lang="en-GB" sz="1800" dirty="0">
                <a:solidFill>
                  <a:schemeClr val="bg1"/>
                </a:solidFill>
              </a:rPr>
              <a:t>/ </a:t>
            </a:r>
            <a:r>
              <a:rPr lang="en-GB" sz="1800" dirty="0" smtClean="0">
                <a:solidFill>
                  <a:schemeClr val="bg1"/>
                </a:solidFill>
              </a:rPr>
              <a:t>procure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bg1"/>
                </a:solidFill>
              </a:rPr>
              <a:t>Product </a:t>
            </a:r>
            <a:r>
              <a:rPr lang="en-GB" sz="1800" dirty="0">
                <a:solidFill>
                  <a:schemeClr val="bg1"/>
                </a:solidFill>
              </a:rPr>
              <a:t>and </a:t>
            </a:r>
            <a:r>
              <a:rPr lang="en-GB" sz="1800" dirty="0" smtClean="0">
                <a:solidFill>
                  <a:schemeClr val="bg1"/>
                </a:solidFill>
              </a:rPr>
              <a:t>application expertise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bg1"/>
                </a:solidFill>
              </a:rPr>
              <a:t>R</a:t>
            </a:r>
            <a:r>
              <a:rPr lang="en-GB" sz="1800" dirty="0" smtClean="0">
                <a:solidFill>
                  <a:schemeClr val="bg1"/>
                </a:solidFill>
              </a:rPr>
              <a:t>epair </a:t>
            </a:r>
            <a:r>
              <a:rPr lang="en-GB" sz="1800" dirty="0">
                <a:solidFill>
                  <a:schemeClr val="bg1"/>
                </a:solidFill>
              </a:rPr>
              <a:t>/ </a:t>
            </a:r>
            <a:r>
              <a:rPr lang="en-GB" sz="1800" dirty="0" smtClean="0">
                <a:solidFill>
                  <a:schemeClr val="bg1"/>
                </a:solidFill>
              </a:rPr>
              <a:t>replace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bg1"/>
                </a:solidFill>
              </a:rPr>
              <a:t>M</a:t>
            </a:r>
            <a:r>
              <a:rPr lang="en-GB" sz="1800" dirty="0" smtClean="0">
                <a:solidFill>
                  <a:schemeClr val="bg1"/>
                </a:solidFill>
              </a:rPr>
              <a:t>anage </a:t>
            </a:r>
            <a:r>
              <a:rPr lang="en-GB" sz="1800" dirty="0">
                <a:solidFill>
                  <a:schemeClr val="bg1"/>
                </a:solidFill>
              </a:rPr>
              <a:t>MRO stores and </a:t>
            </a:r>
            <a:r>
              <a:rPr lang="en-GB" sz="1800" dirty="0" smtClean="0">
                <a:solidFill>
                  <a:schemeClr val="bg1"/>
                </a:solidFill>
              </a:rPr>
              <a:t>inventory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bg1"/>
                </a:solidFill>
              </a:rPr>
              <a:t>P</a:t>
            </a:r>
            <a:r>
              <a:rPr lang="en-GB" sz="1800" dirty="0" smtClean="0">
                <a:solidFill>
                  <a:schemeClr val="bg1"/>
                </a:solidFill>
              </a:rPr>
              <a:t>rocess </a:t>
            </a:r>
            <a:r>
              <a:rPr lang="en-GB" sz="1800" dirty="0">
                <a:solidFill>
                  <a:schemeClr val="bg1"/>
                </a:solidFill>
              </a:rPr>
              <a:t>improvement and </a:t>
            </a:r>
            <a:r>
              <a:rPr lang="en-GB" sz="1800" dirty="0" smtClean="0">
                <a:solidFill>
                  <a:schemeClr val="bg1"/>
                </a:solidFill>
              </a:rPr>
              <a:t>re-engineering</a:t>
            </a:r>
            <a:endParaRPr lang="en-GB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28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10" grpId="0" animBg="1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ledger\Desktop\ERIKS\21500 PPT Images\21500-shutterstock_16341319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"/>
            <a:ext cx="9139898" cy="5143498"/>
          </a:xfrm>
          <a:prstGeom prst="rect">
            <a:avLst/>
          </a:prstGeom>
          <a:gradFill>
            <a:gsLst>
              <a:gs pos="0">
                <a:srgbClr val="0065B0"/>
              </a:gs>
              <a:gs pos="18000">
                <a:srgbClr val="0065B0">
                  <a:alpha val="56000"/>
                </a:srgbClr>
              </a:gs>
              <a:gs pos="35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56815"/>
            <a:ext cx="8507288" cy="997619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Outsourcing success story 1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100259" y="1116732"/>
            <a:ext cx="8804150" cy="3767617"/>
            <a:chOff x="691" y="867"/>
            <a:chExt cx="4317" cy="2256"/>
          </a:xfrm>
        </p:grpSpPr>
        <p:sp>
          <p:nvSpPr>
            <p:cNvPr id="33" name="Text Box 18"/>
            <p:cNvSpPr txBox="1">
              <a:spLocks noChangeArrowheads="1"/>
            </p:cNvSpPr>
            <p:nvPr/>
          </p:nvSpPr>
          <p:spPr bwMode="auto">
            <a:xfrm>
              <a:off x="789" y="2513"/>
              <a:ext cx="1240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en-GB" sz="1700" b="1">
                  <a:solidFill>
                    <a:schemeClr val="bg1"/>
                  </a:solidFill>
                </a:rPr>
                <a:t>SERVICES</a:t>
              </a:r>
            </a:p>
          </p:txBody>
        </p:sp>
        <p:grpSp>
          <p:nvGrpSpPr>
            <p:cNvPr id="34" name="Group 33"/>
            <p:cNvGrpSpPr>
              <a:grpSpLocks/>
            </p:cNvGrpSpPr>
            <p:nvPr/>
          </p:nvGrpSpPr>
          <p:grpSpPr bwMode="auto">
            <a:xfrm>
              <a:off x="1567" y="876"/>
              <a:ext cx="3441" cy="759"/>
              <a:chOff x="1567" y="876"/>
              <a:chExt cx="3441" cy="759"/>
            </a:xfrm>
          </p:grpSpPr>
          <p:sp>
            <p:nvSpPr>
              <p:cNvPr id="56" name="Rectangle 55"/>
              <p:cNvSpPr>
                <a:spLocks noChangeArrowheads="1"/>
              </p:cNvSpPr>
              <p:nvPr/>
            </p:nvSpPr>
            <p:spPr bwMode="auto">
              <a:xfrm>
                <a:off x="1567" y="876"/>
                <a:ext cx="3441" cy="759"/>
              </a:xfrm>
              <a:prstGeom prst="rect">
                <a:avLst/>
              </a:prstGeom>
              <a:solidFill>
                <a:srgbClr val="006CB7">
                  <a:alpha val="70195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7" name="Text Box 50"/>
              <p:cNvSpPr txBox="1">
                <a:spLocks noChangeArrowheads="1"/>
              </p:cNvSpPr>
              <p:nvPr/>
            </p:nvSpPr>
            <p:spPr bwMode="auto">
              <a:xfrm>
                <a:off x="2002" y="883"/>
                <a:ext cx="3000" cy="7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342900" lvl="0" indent="-342900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bg1"/>
                    </a:solidFill>
                  </a:rPr>
                  <a:t>Leading drinks manufacturer</a:t>
                </a:r>
              </a:p>
              <a:p>
                <a:pPr marL="342900" lvl="0" indent="-342900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bg1"/>
                    </a:solidFill>
                  </a:rPr>
                  <a:t>Untidy, disorganised stores</a:t>
                </a:r>
              </a:p>
              <a:p>
                <a:pPr marL="342900" lvl="0" indent="-342900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bg1"/>
                    </a:solidFill>
                  </a:rPr>
                  <a:t>Poorly labelled and poorly segregated parts</a:t>
                </a:r>
                <a:endParaRPr lang="en-GB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5" name="Group 34"/>
            <p:cNvGrpSpPr>
              <a:grpSpLocks/>
            </p:cNvGrpSpPr>
            <p:nvPr/>
          </p:nvGrpSpPr>
          <p:grpSpPr bwMode="auto">
            <a:xfrm>
              <a:off x="1567" y="1633"/>
              <a:ext cx="3441" cy="743"/>
              <a:chOff x="1567" y="1633"/>
              <a:chExt cx="3441" cy="743"/>
            </a:xfrm>
          </p:grpSpPr>
          <p:sp>
            <p:nvSpPr>
              <p:cNvPr id="54" name="Rectangle 53"/>
              <p:cNvSpPr>
                <a:spLocks noChangeArrowheads="1"/>
              </p:cNvSpPr>
              <p:nvPr/>
            </p:nvSpPr>
            <p:spPr bwMode="auto">
              <a:xfrm>
                <a:off x="1567" y="1633"/>
                <a:ext cx="3441" cy="743"/>
              </a:xfrm>
              <a:prstGeom prst="rect">
                <a:avLst/>
              </a:prstGeom>
              <a:solidFill>
                <a:srgbClr val="00B0F0">
                  <a:alpha val="70195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5" name="Text Box 51"/>
              <p:cNvSpPr txBox="1">
                <a:spLocks noChangeArrowheads="1"/>
              </p:cNvSpPr>
              <p:nvPr/>
            </p:nvSpPr>
            <p:spPr bwMode="auto">
              <a:xfrm>
                <a:off x="2002" y="1633"/>
                <a:ext cx="3000" cy="7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342900" lvl="0" indent="-342900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bg1"/>
                    </a:solidFill>
                  </a:rPr>
                  <a:t>Unique bin location for each item</a:t>
                </a:r>
              </a:p>
              <a:p>
                <a:pPr marL="342900" lvl="0" indent="-342900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bg1"/>
                    </a:solidFill>
                  </a:rPr>
                  <a:t>Logical, consistent location hierarchy</a:t>
                </a:r>
              </a:p>
              <a:p>
                <a:pPr marL="342900" lvl="0" indent="-342900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bg1"/>
                    </a:solidFill>
                  </a:rPr>
                  <a:t>Barcoded item labelling </a:t>
                </a:r>
              </a:p>
              <a:p>
                <a:pPr marL="342900" lvl="0" indent="-342900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bg1"/>
                    </a:solidFill>
                  </a:rPr>
                  <a:t>Aisle, bay and shelf labelling and signage</a:t>
                </a:r>
              </a:p>
            </p:txBody>
          </p:sp>
        </p:grpSp>
        <p:grpSp>
          <p:nvGrpSpPr>
            <p:cNvPr id="36" name="Group 35"/>
            <p:cNvGrpSpPr>
              <a:grpSpLocks/>
            </p:cNvGrpSpPr>
            <p:nvPr/>
          </p:nvGrpSpPr>
          <p:grpSpPr bwMode="auto">
            <a:xfrm>
              <a:off x="1763" y="2374"/>
              <a:ext cx="3242" cy="749"/>
              <a:chOff x="1763" y="2374"/>
              <a:chExt cx="3242" cy="749"/>
            </a:xfrm>
          </p:grpSpPr>
          <p:sp>
            <p:nvSpPr>
              <p:cNvPr id="52" name="Rectangle 51"/>
              <p:cNvSpPr>
                <a:spLocks noChangeArrowheads="1"/>
              </p:cNvSpPr>
              <p:nvPr/>
            </p:nvSpPr>
            <p:spPr bwMode="auto">
              <a:xfrm>
                <a:off x="1763" y="2376"/>
                <a:ext cx="3242" cy="747"/>
              </a:xfrm>
              <a:prstGeom prst="rect">
                <a:avLst/>
              </a:prstGeom>
              <a:solidFill>
                <a:srgbClr val="5F5F5F">
                  <a:alpha val="70195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3" name="Text Box 52"/>
              <p:cNvSpPr txBox="1">
                <a:spLocks noChangeArrowheads="1"/>
              </p:cNvSpPr>
              <p:nvPr/>
            </p:nvSpPr>
            <p:spPr bwMode="auto">
              <a:xfrm>
                <a:off x="2002" y="2374"/>
                <a:ext cx="3000" cy="7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342900" lvl="0" indent="-342900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bg1"/>
                    </a:solidFill>
                  </a:rPr>
                  <a:t>Well-organised, efficient stores, achieved in existing stores’ footprint, with minimum disruption</a:t>
                </a:r>
              </a:p>
            </p:txBody>
          </p:sp>
        </p:grpSp>
        <p:grpSp>
          <p:nvGrpSpPr>
            <p:cNvPr id="38" name="Group 37"/>
            <p:cNvGrpSpPr>
              <a:grpSpLocks/>
            </p:cNvGrpSpPr>
            <p:nvPr/>
          </p:nvGrpSpPr>
          <p:grpSpPr bwMode="auto">
            <a:xfrm>
              <a:off x="765" y="867"/>
              <a:ext cx="1295" cy="1135"/>
              <a:chOff x="765" y="867"/>
              <a:chExt cx="1295" cy="1135"/>
            </a:xfrm>
          </p:grpSpPr>
          <p:pic>
            <p:nvPicPr>
              <p:cNvPr id="48" name="Picture 47" descr="squares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5" y="875"/>
                <a:ext cx="1295" cy="1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9" name="Text Box 15"/>
              <p:cNvSpPr txBox="1">
                <a:spLocks noChangeArrowheads="1"/>
              </p:cNvSpPr>
              <p:nvPr/>
            </p:nvSpPr>
            <p:spPr bwMode="auto">
              <a:xfrm>
                <a:off x="774" y="867"/>
                <a:ext cx="1253" cy="76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algn="ctr">
                  <a:lnSpc>
                    <a:spcPct val="120000"/>
                  </a:lnSpc>
                  <a:buClr>
                    <a:schemeClr val="bg1"/>
                  </a:buClr>
                </a:pPr>
                <a:r>
                  <a:rPr lang="en-GB" b="1" i="1" dirty="0">
                    <a:solidFill>
                      <a:schemeClr val="bg1"/>
                    </a:solidFill>
                  </a:rPr>
                  <a:t>STORES REDEVELOPMENT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9" name="Group 38"/>
            <p:cNvGrpSpPr>
              <a:grpSpLocks/>
            </p:cNvGrpSpPr>
            <p:nvPr/>
          </p:nvGrpSpPr>
          <p:grpSpPr bwMode="auto">
            <a:xfrm>
              <a:off x="706" y="1636"/>
              <a:ext cx="1402" cy="1133"/>
              <a:chOff x="706" y="1636"/>
              <a:chExt cx="1402" cy="1133"/>
            </a:xfrm>
          </p:grpSpPr>
          <p:pic>
            <p:nvPicPr>
              <p:cNvPr id="46" name="Picture 45" descr="squares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" y="1636"/>
                <a:ext cx="1402" cy="11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7" name="Text Box 16"/>
              <p:cNvSpPr txBox="1">
                <a:spLocks noChangeArrowheads="1"/>
              </p:cNvSpPr>
              <p:nvPr/>
            </p:nvSpPr>
            <p:spPr bwMode="auto">
              <a:xfrm flipH="1">
                <a:off x="771" y="1646"/>
                <a:ext cx="1231" cy="7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algn="ctr">
                  <a:spcBef>
                    <a:spcPct val="20000"/>
                  </a:spcBef>
                </a:pPr>
                <a:r>
                  <a:rPr lang="en-GB" b="1" i="1" dirty="0">
                    <a:solidFill>
                      <a:schemeClr val="bg1"/>
                    </a:solidFill>
                  </a:rPr>
                  <a:t>ERIKS’ </a:t>
                </a:r>
                <a:r>
                  <a:rPr lang="en-GB" b="1" i="1" dirty="0" smtClean="0">
                    <a:solidFill>
                      <a:schemeClr val="bg1"/>
                    </a:solidFill>
                  </a:rPr>
                  <a:t>SOLUTION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0" name="Group 39"/>
            <p:cNvGrpSpPr>
              <a:grpSpLocks/>
            </p:cNvGrpSpPr>
            <p:nvPr/>
          </p:nvGrpSpPr>
          <p:grpSpPr bwMode="auto">
            <a:xfrm>
              <a:off x="691" y="2376"/>
              <a:ext cx="1411" cy="747"/>
              <a:chOff x="691" y="2376"/>
              <a:chExt cx="1411" cy="747"/>
            </a:xfrm>
          </p:grpSpPr>
          <p:pic>
            <p:nvPicPr>
              <p:cNvPr id="44" name="Picture 43" descr="squares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3" y="2376"/>
                <a:ext cx="1312" cy="7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" name="Text Box 17"/>
              <p:cNvSpPr txBox="1">
                <a:spLocks noChangeArrowheads="1"/>
              </p:cNvSpPr>
              <p:nvPr/>
            </p:nvSpPr>
            <p:spPr bwMode="auto">
              <a:xfrm flipH="1">
                <a:off x="691" y="2670"/>
                <a:ext cx="1411" cy="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algn="ctr">
                  <a:spcBef>
                    <a:spcPct val="20000"/>
                  </a:spcBef>
                </a:pPr>
                <a:r>
                  <a:rPr lang="en-GB" b="1" i="1" dirty="0">
                    <a:solidFill>
                      <a:schemeClr val="bg1"/>
                    </a:solidFill>
                  </a:rPr>
                  <a:t>RESULT</a:t>
                </a:r>
                <a:endParaRPr lang="en-GB" sz="17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7184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ledger\Desktop\ERIKS\21500 PPT Images\21500-DSC0043-RT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"/>
            <a:ext cx="9144000" cy="514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02" y="2"/>
            <a:ext cx="9139898" cy="5143498"/>
          </a:xfrm>
          <a:prstGeom prst="rect">
            <a:avLst/>
          </a:prstGeom>
          <a:gradFill>
            <a:gsLst>
              <a:gs pos="0">
                <a:srgbClr val="0065B0"/>
              </a:gs>
              <a:gs pos="18000">
                <a:srgbClr val="0065B0">
                  <a:alpha val="56000"/>
                </a:srgbClr>
              </a:gs>
              <a:gs pos="35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9388" y="56815"/>
            <a:ext cx="8507288" cy="997619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Outsourcing success story 2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93788" y="1108389"/>
            <a:ext cx="8823200" cy="3767617"/>
            <a:chOff x="691" y="867"/>
            <a:chExt cx="4317" cy="2256"/>
          </a:xfrm>
        </p:grpSpPr>
        <p:sp>
          <p:nvSpPr>
            <p:cNvPr id="8" name="Text Box 18"/>
            <p:cNvSpPr txBox="1">
              <a:spLocks noChangeArrowheads="1"/>
            </p:cNvSpPr>
            <p:nvPr/>
          </p:nvSpPr>
          <p:spPr bwMode="auto">
            <a:xfrm>
              <a:off x="789" y="2513"/>
              <a:ext cx="124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en-GB" sz="1700" b="1">
                  <a:solidFill>
                    <a:schemeClr val="bg1"/>
                  </a:solidFill>
                </a:rPr>
                <a:t>SERVICES</a:t>
              </a:r>
            </a:p>
          </p:txBody>
        </p:sp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1567" y="876"/>
              <a:ext cx="3441" cy="759"/>
              <a:chOff x="1567" y="876"/>
              <a:chExt cx="3441" cy="759"/>
            </a:xfrm>
          </p:grpSpPr>
          <p:sp>
            <p:nvSpPr>
              <p:cNvPr id="25" name="Rectangle 24"/>
              <p:cNvSpPr>
                <a:spLocks noChangeArrowheads="1"/>
              </p:cNvSpPr>
              <p:nvPr/>
            </p:nvSpPr>
            <p:spPr bwMode="auto">
              <a:xfrm>
                <a:off x="1567" y="876"/>
                <a:ext cx="3441" cy="759"/>
              </a:xfrm>
              <a:prstGeom prst="rect">
                <a:avLst/>
              </a:prstGeom>
              <a:solidFill>
                <a:srgbClr val="006CB7">
                  <a:alpha val="70195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Text Box 50"/>
              <p:cNvSpPr txBox="1">
                <a:spLocks noChangeArrowheads="1"/>
              </p:cNvSpPr>
              <p:nvPr/>
            </p:nvSpPr>
            <p:spPr bwMode="auto">
              <a:xfrm>
                <a:off x="2002" y="883"/>
                <a:ext cx="2994" cy="7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bg1"/>
                    </a:solidFill>
                  </a:rPr>
                  <a:t>Global manufacturer of analytical instruments, laboratory equipment etc.</a:t>
                </a:r>
              </a:p>
              <a:p>
                <a:pPr marL="285750" lvl="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bg1"/>
                    </a:solidFill>
                  </a:rPr>
                  <a:t>Large, growing supply chain stores requiring consolidation</a:t>
                </a:r>
              </a:p>
            </p:txBody>
          </p:sp>
        </p:grpSp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1567" y="1633"/>
              <a:ext cx="3441" cy="743"/>
              <a:chOff x="1567" y="1633"/>
              <a:chExt cx="3441" cy="743"/>
            </a:xfrm>
          </p:grpSpPr>
          <p:sp>
            <p:nvSpPr>
              <p:cNvPr id="23" name="Rectangle 22"/>
              <p:cNvSpPr>
                <a:spLocks noChangeArrowheads="1"/>
              </p:cNvSpPr>
              <p:nvPr/>
            </p:nvSpPr>
            <p:spPr bwMode="auto">
              <a:xfrm>
                <a:off x="1567" y="1633"/>
                <a:ext cx="3441" cy="743"/>
              </a:xfrm>
              <a:prstGeom prst="rect">
                <a:avLst/>
              </a:prstGeom>
              <a:solidFill>
                <a:srgbClr val="00B0F0">
                  <a:alpha val="70195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Text Box 51"/>
              <p:cNvSpPr txBox="1">
                <a:spLocks noChangeArrowheads="1"/>
              </p:cNvSpPr>
              <p:nvPr/>
            </p:nvSpPr>
            <p:spPr bwMode="auto">
              <a:xfrm>
                <a:off x="2002" y="1633"/>
                <a:ext cx="2994" cy="7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285750" lvl="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bg1"/>
                    </a:solidFill>
                  </a:rPr>
                  <a:t>Dedicated MRO engineering stores</a:t>
                </a:r>
              </a:p>
              <a:p>
                <a:pPr marL="285750" lvl="0" indent="-285750">
                  <a:buFont typeface="Arial" panose="020B0604020202020204" pitchFamily="34" charset="0"/>
                  <a:buChar char="•"/>
                </a:pPr>
                <a:r>
                  <a:rPr lang="en-GB" dirty="0" err="1">
                    <a:solidFill>
                      <a:schemeClr val="bg1"/>
                    </a:solidFill>
                  </a:rPr>
                  <a:t>Lineside</a:t>
                </a:r>
                <a:r>
                  <a:rPr lang="en-GB" dirty="0">
                    <a:solidFill>
                      <a:schemeClr val="bg1"/>
                    </a:solidFill>
                  </a:rPr>
                  <a:t> consumables vending</a:t>
                </a:r>
              </a:p>
              <a:p>
                <a:pPr marL="285750" lvl="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bg1"/>
                    </a:solidFill>
                  </a:rPr>
                  <a:t>Web-based stores </a:t>
                </a:r>
                <a:r>
                  <a:rPr lang="en-GB" dirty="0" smtClean="0">
                    <a:solidFill>
                      <a:schemeClr val="bg1"/>
                    </a:solidFill>
                  </a:rPr>
                  <a:t>management </a:t>
                </a:r>
                <a:r>
                  <a:rPr lang="en-GB" sz="1400" dirty="0" smtClean="0">
                    <a:solidFill>
                      <a:schemeClr val="bg1"/>
                    </a:solidFill>
                  </a:rPr>
                  <a:t>(ERIKS </a:t>
                </a:r>
                <a:r>
                  <a:rPr lang="en-GB" sz="1400" dirty="0">
                    <a:solidFill>
                      <a:schemeClr val="bg1"/>
                    </a:solidFill>
                  </a:rPr>
                  <a:t>Easy Order System)</a:t>
                </a:r>
                <a:endParaRPr lang="en-GB" dirty="0">
                  <a:solidFill>
                    <a:schemeClr val="bg1"/>
                  </a:solidFill>
                </a:endParaRPr>
              </a:p>
              <a:p>
                <a:pPr marL="285750" lvl="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bg1"/>
                    </a:solidFill>
                  </a:rPr>
                  <a:t>Rationalised supplier base with </a:t>
                </a:r>
                <a:r>
                  <a:rPr lang="en-GB" dirty="0" smtClean="0">
                    <a:solidFill>
                      <a:schemeClr val="bg1"/>
                    </a:solidFill>
                  </a:rPr>
                  <a:t>24/7 </a:t>
                </a:r>
                <a:r>
                  <a:rPr lang="en-GB" dirty="0">
                    <a:solidFill>
                      <a:schemeClr val="bg1"/>
                    </a:solidFill>
                  </a:rPr>
                  <a:t>MRO contract</a:t>
                </a:r>
                <a:r>
                  <a:rPr lang="en-GB" i="1" dirty="0">
                    <a:solidFill>
                      <a:schemeClr val="bg1"/>
                    </a:solidFill>
                  </a:rPr>
                  <a:t> 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1763" y="2374"/>
              <a:ext cx="3242" cy="749"/>
              <a:chOff x="1763" y="2374"/>
              <a:chExt cx="3242" cy="749"/>
            </a:xfrm>
          </p:grpSpPr>
          <p:sp>
            <p:nvSpPr>
              <p:cNvPr id="21" name="Rectangle 20"/>
              <p:cNvSpPr>
                <a:spLocks noChangeArrowheads="1"/>
              </p:cNvSpPr>
              <p:nvPr/>
            </p:nvSpPr>
            <p:spPr bwMode="auto">
              <a:xfrm>
                <a:off x="1763" y="2376"/>
                <a:ext cx="3242" cy="747"/>
              </a:xfrm>
              <a:prstGeom prst="rect">
                <a:avLst/>
              </a:prstGeom>
              <a:solidFill>
                <a:srgbClr val="5F5F5F">
                  <a:alpha val="70195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Text Box 52"/>
              <p:cNvSpPr txBox="1">
                <a:spLocks noChangeArrowheads="1"/>
              </p:cNvSpPr>
              <p:nvPr/>
            </p:nvSpPr>
            <p:spPr bwMode="auto">
              <a:xfrm>
                <a:off x="2002" y="2374"/>
                <a:ext cx="2994" cy="7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285750" lvl="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bg1"/>
                    </a:solidFill>
                  </a:rPr>
                  <a:t>Reduced Total Cost of Ownership</a:t>
                </a:r>
              </a:p>
              <a:p>
                <a:pPr marL="285750" lvl="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bg1"/>
                    </a:solidFill>
                  </a:rPr>
                  <a:t>Potential for increased plant and process efficiency </a:t>
                </a:r>
              </a:p>
            </p:txBody>
          </p:sp>
        </p:grpSp>
        <p:grpSp>
          <p:nvGrpSpPr>
            <p:cNvPr id="12" name="Group 11"/>
            <p:cNvGrpSpPr>
              <a:grpSpLocks/>
            </p:cNvGrpSpPr>
            <p:nvPr/>
          </p:nvGrpSpPr>
          <p:grpSpPr bwMode="auto">
            <a:xfrm>
              <a:off x="765" y="867"/>
              <a:ext cx="1295" cy="1135"/>
              <a:chOff x="765" y="867"/>
              <a:chExt cx="1295" cy="1135"/>
            </a:xfrm>
          </p:grpSpPr>
          <p:pic>
            <p:nvPicPr>
              <p:cNvPr id="19" name="Picture 18" descr="squares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5" y="875"/>
                <a:ext cx="1295" cy="1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" name="Text Box 15"/>
              <p:cNvSpPr txBox="1">
                <a:spLocks noChangeArrowheads="1"/>
              </p:cNvSpPr>
              <p:nvPr/>
            </p:nvSpPr>
            <p:spPr bwMode="auto">
              <a:xfrm>
                <a:off x="774" y="867"/>
                <a:ext cx="1253" cy="76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en-GB" b="1" i="1" dirty="0">
                    <a:solidFill>
                      <a:schemeClr val="bg1"/>
                    </a:solidFill>
                  </a:rPr>
                  <a:t>SUPPLY CHAIN </a:t>
                </a:r>
                <a:r>
                  <a:rPr lang="en-GB" b="1" i="1" dirty="0" smtClean="0">
                    <a:solidFill>
                      <a:schemeClr val="bg1"/>
                    </a:solidFill>
                  </a:rPr>
                  <a:t>AND </a:t>
                </a:r>
                <a:r>
                  <a:rPr lang="en-GB" b="1" i="1" dirty="0">
                    <a:solidFill>
                      <a:schemeClr val="bg1"/>
                    </a:solidFill>
                  </a:rPr>
                  <a:t>STORES OVERHAUL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706" y="1636"/>
              <a:ext cx="1402" cy="1133"/>
              <a:chOff x="706" y="1636"/>
              <a:chExt cx="1402" cy="1133"/>
            </a:xfrm>
          </p:grpSpPr>
          <p:pic>
            <p:nvPicPr>
              <p:cNvPr id="17" name="Picture 16" descr="squares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" y="1636"/>
                <a:ext cx="1402" cy="11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Text Box 16"/>
              <p:cNvSpPr txBox="1">
                <a:spLocks noChangeArrowheads="1"/>
              </p:cNvSpPr>
              <p:nvPr/>
            </p:nvSpPr>
            <p:spPr bwMode="auto">
              <a:xfrm flipH="1">
                <a:off x="771" y="1646"/>
                <a:ext cx="1231" cy="7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algn="ctr">
                  <a:spcBef>
                    <a:spcPct val="20000"/>
                  </a:spcBef>
                </a:pPr>
                <a:r>
                  <a:rPr lang="en-GB" b="1" i="1" dirty="0">
                    <a:solidFill>
                      <a:schemeClr val="bg1"/>
                    </a:solidFill>
                  </a:rPr>
                  <a:t>ERIKS’ </a:t>
                </a:r>
                <a:r>
                  <a:rPr lang="en-GB" b="1" i="1" dirty="0" smtClean="0">
                    <a:solidFill>
                      <a:schemeClr val="bg1"/>
                    </a:solidFill>
                  </a:rPr>
                  <a:t>SOLUTION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691" y="2376"/>
              <a:ext cx="1411" cy="747"/>
              <a:chOff x="691" y="2376"/>
              <a:chExt cx="1411" cy="747"/>
            </a:xfrm>
          </p:grpSpPr>
          <p:pic>
            <p:nvPicPr>
              <p:cNvPr id="15" name="Picture 14" descr="squares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3" y="2376"/>
                <a:ext cx="1312" cy="7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Text Box 17"/>
              <p:cNvSpPr txBox="1">
                <a:spLocks noChangeArrowheads="1"/>
              </p:cNvSpPr>
              <p:nvPr/>
            </p:nvSpPr>
            <p:spPr bwMode="auto">
              <a:xfrm flipH="1">
                <a:off x="691" y="2670"/>
                <a:ext cx="1411" cy="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algn="ctr">
                  <a:spcBef>
                    <a:spcPct val="20000"/>
                  </a:spcBef>
                </a:pPr>
                <a:r>
                  <a:rPr lang="en-GB" b="1" i="1" dirty="0">
                    <a:solidFill>
                      <a:schemeClr val="bg1"/>
                    </a:solidFill>
                  </a:rPr>
                  <a:t>RESULT</a:t>
                </a:r>
                <a:endParaRPr lang="en-GB" sz="17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1647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ledger\Desktop\ERIKS\21500 PPT Images\21500-B4_2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-21079"/>
            <a:ext cx="9139898" cy="5143498"/>
          </a:xfrm>
          <a:prstGeom prst="rect">
            <a:avLst/>
          </a:prstGeom>
          <a:gradFill>
            <a:gsLst>
              <a:gs pos="0">
                <a:srgbClr val="0065B0"/>
              </a:gs>
              <a:gs pos="18000">
                <a:srgbClr val="0065B0">
                  <a:alpha val="56000"/>
                </a:srgbClr>
              </a:gs>
              <a:gs pos="35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9388" y="56815"/>
            <a:ext cx="8507288" cy="997619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Outsourcing success story 3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93788" y="1108389"/>
            <a:ext cx="8823200" cy="3767617"/>
            <a:chOff x="691" y="867"/>
            <a:chExt cx="4317" cy="2256"/>
          </a:xfrm>
        </p:grpSpPr>
        <p:sp>
          <p:nvSpPr>
            <p:cNvPr id="8" name="Text Box 18"/>
            <p:cNvSpPr txBox="1">
              <a:spLocks noChangeArrowheads="1"/>
            </p:cNvSpPr>
            <p:nvPr/>
          </p:nvSpPr>
          <p:spPr bwMode="auto">
            <a:xfrm>
              <a:off x="789" y="2513"/>
              <a:ext cx="124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en-GB" sz="1700" b="1">
                  <a:solidFill>
                    <a:schemeClr val="bg1"/>
                  </a:solidFill>
                </a:rPr>
                <a:t>SERVICES</a:t>
              </a:r>
            </a:p>
          </p:txBody>
        </p:sp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1567" y="876"/>
              <a:ext cx="3441" cy="759"/>
              <a:chOff x="1567" y="876"/>
              <a:chExt cx="3441" cy="759"/>
            </a:xfrm>
          </p:grpSpPr>
          <p:sp>
            <p:nvSpPr>
              <p:cNvPr id="25" name="Rectangle 24"/>
              <p:cNvSpPr>
                <a:spLocks noChangeArrowheads="1"/>
              </p:cNvSpPr>
              <p:nvPr/>
            </p:nvSpPr>
            <p:spPr bwMode="auto">
              <a:xfrm>
                <a:off x="1567" y="876"/>
                <a:ext cx="3441" cy="759"/>
              </a:xfrm>
              <a:prstGeom prst="rect">
                <a:avLst/>
              </a:prstGeom>
              <a:solidFill>
                <a:srgbClr val="006CB7">
                  <a:alpha val="70195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Text Box 50"/>
              <p:cNvSpPr txBox="1">
                <a:spLocks noChangeArrowheads="1"/>
              </p:cNvSpPr>
              <p:nvPr/>
            </p:nvSpPr>
            <p:spPr bwMode="auto">
              <a:xfrm>
                <a:off x="2002" y="883"/>
                <a:ext cx="2994" cy="734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285750" lvl="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bg1"/>
                    </a:solidFill>
                  </a:rPr>
                  <a:t>World leader in </a:t>
                </a:r>
                <a:r>
                  <a:rPr lang="en-GB" dirty="0" smtClean="0">
                    <a:solidFill>
                      <a:schemeClr val="bg1"/>
                    </a:solidFill>
                  </a:rPr>
                  <a:t>design/manufacture </a:t>
                </a:r>
                <a:r>
                  <a:rPr lang="en-GB" dirty="0">
                    <a:solidFill>
                      <a:schemeClr val="bg1"/>
                    </a:solidFill>
                  </a:rPr>
                  <a:t>of subsea </a:t>
                </a:r>
                <a:r>
                  <a:rPr lang="en-GB" dirty="0" smtClean="0">
                    <a:solidFill>
                      <a:schemeClr val="bg1"/>
                    </a:solidFill>
                  </a:rPr>
                  <a:t>systems</a:t>
                </a:r>
                <a:endParaRPr lang="en-GB" dirty="0">
                  <a:solidFill>
                    <a:schemeClr val="bg1"/>
                  </a:solidFill>
                </a:endParaRPr>
              </a:p>
              <a:p>
                <a:pPr marL="285750" lvl="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bg1"/>
                    </a:solidFill>
                  </a:rPr>
                  <a:t>Relocating stores from </a:t>
                </a:r>
                <a:r>
                  <a:rPr lang="en-GB" dirty="0" smtClean="0">
                    <a:solidFill>
                      <a:schemeClr val="bg1"/>
                    </a:solidFill>
                  </a:rPr>
                  <a:t>3 floors </a:t>
                </a:r>
                <a:r>
                  <a:rPr lang="en-GB" dirty="0">
                    <a:solidFill>
                      <a:schemeClr val="bg1"/>
                    </a:solidFill>
                  </a:rPr>
                  <a:t>to new single floor site</a:t>
                </a:r>
              </a:p>
              <a:p>
                <a:pPr marL="285750" lvl="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bg1"/>
                    </a:solidFill>
                  </a:rPr>
                  <a:t>Implementation of new inventory management </a:t>
                </a:r>
                <a:r>
                  <a:rPr lang="en-GB" dirty="0" err="1" smtClean="0">
                    <a:solidFill>
                      <a:schemeClr val="bg1"/>
                    </a:solidFill>
                  </a:rPr>
                  <a:t>syste</a:t>
                </a:r>
                <a:r>
                  <a:rPr lang="en-GB" dirty="0" err="1">
                    <a:solidFill>
                      <a:schemeClr val="bg1"/>
                    </a:solidFill>
                  </a:rPr>
                  <a:t>M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1567" y="1633"/>
              <a:ext cx="3441" cy="743"/>
              <a:chOff x="1567" y="1633"/>
              <a:chExt cx="3441" cy="743"/>
            </a:xfrm>
          </p:grpSpPr>
          <p:sp>
            <p:nvSpPr>
              <p:cNvPr id="23" name="Rectangle 22"/>
              <p:cNvSpPr>
                <a:spLocks noChangeArrowheads="1"/>
              </p:cNvSpPr>
              <p:nvPr/>
            </p:nvSpPr>
            <p:spPr bwMode="auto">
              <a:xfrm>
                <a:off x="1567" y="1633"/>
                <a:ext cx="3441" cy="743"/>
              </a:xfrm>
              <a:prstGeom prst="rect">
                <a:avLst/>
              </a:prstGeom>
              <a:solidFill>
                <a:srgbClr val="00B0F0">
                  <a:alpha val="70195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Text Box 51"/>
              <p:cNvSpPr txBox="1">
                <a:spLocks noChangeArrowheads="1"/>
              </p:cNvSpPr>
              <p:nvPr/>
            </p:nvSpPr>
            <p:spPr bwMode="auto">
              <a:xfrm>
                <a:off x="2002" y="1633"/>
                <a:ext cx="2994" cy="7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285750" lvl="0" indent="-285750">
                  <a:buFont typeface="Arial" panose="020B0604020202020204" pitchFamily="34" charset="0"/>
                  <a:buChar char="•"/>
                </a:pPr>
                <a:r>
                  <a:rPr lang="en-GB" dirty="0" smtClean="0">
                    <a:solidFill>
                      <a:schemeClr val="bg1"/>
                    </a:solidFill>
                  </a:rPr>
                  <a:t>Design and install complete storage solution, optimising available space</a:t>
                </a:r>
              </a:p>
              <a:p>
                <a:pPr marL="285750" lvl="0" indent="-285750">
                  <a:buFont typeface="Arial" panose="020B0604020202020204" pitchFamily="34" charset="0"/>
                  <a:buChar char="•"/>
                </a:pPr>
                <a:r>
                  <a:rPr lang="en-GB" dirty="0" smtClean="0">
                    <a:solidFill>
                      <a:schemeClr val="bg1"/>
                    </a:solidFill>
                  </a:rPr>
                  <a:t>Relocate stores over 5-month period</a:t>
                </a:r>
              </a:p>
              <a:p>
                <a:pPr marL="285750" lvl="0" indent="-285750">
                  <a:buFont typeface="Arial" panose="020B0604020202020204" pitchFamily="34" charset="0"/>
                  <a:buChar char="•"/>
                </a:pPr>
                <a:r>
                  <a:rPr lang="en-GB" dirty="0" smtClean="0">
                    <a:solidFill>
                      <a:schemeClr val="bg1"/>
                    </a:solidFill>
                  </a:rPr>
                  <a:t>Create operator Instruction Manual for inventory system</a:t>
                </a:r>
              </a:p>
            </p:txBody>
          </p:sp>
        </p:grpSp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1763" y="2374"/>
              <a:ext cx="3242" cy="749"/>
              <a:chOff x="1763" y="2374"/>
              <a:chExt cx="3242" cy="749"/>
            </a:xfrm>
          </p:grpSpPr>
          <p:sp>
            <p:nvSpPr>
              <p:cNvPr id="21" name="Rectangle 20"/>
              <p:cNvSpPr>
                <a:spLocks noChangeArrowheads="1"/>
              </p:cNvSpPr>
              <p:nvPr/>
            </p:nvSpPr>
            <p:spPr bwMode="auto">
              <a:xfrm>
                <a:off x="1763" y="2376"/>
                <a:ext cx="3242" cy="747"/>
              </a:xfrm>
              <a:prstGeom prst="rect">
                <a:avLst/>
              </a:prstGeom>
              <a:solidFill>
                <a:srgbClr val="5F5F5F">
                  <a:alpha val="70195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Text Box 52"/>
              <p:cNvSpPr txBox="1">
                <a:spLocks noChangeArrowheads="1"/>
              </p:cNvSpPr>
              <p:nvPr/>
            </p:nvSpPr>
            <p:spPr bwMode="auto">
              <a:xfrm>
                <a:off x="2002" y="2374"/>
                <a:ext cx="2994" cy="7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bg1"/>
                    </a:solidFill>
                  </a:rPr>
                  <a:t>Previously hidden stores are now an essential stop on-site tours </a:t>
                </a:r>
                <a:r>
                  <a:rPr lang="en-GB" dirty="0" smtClean="0">
                    <a:solidFill>
                      <a:schemeClr val="bg1"/>
                    </a:solidFill>
                  </a:rPr>
                  <a:t>for </a:t>
                </a:r>
                <a:r>
                  <a:rPr lang="en-GB" dirty="0">
                    <a:solidFill>
                      <a:schemeClr val="bg1"/>
                    </a:solidFill>
                  </a:rPr>
                  <a:t>blue chip </a:t>
                </a:r>
                <a:r>
                  <a:rPr lang="en-GB" dirty="0" smtClean="0">
                    <a:solidFill>
                      <a:schemeClr val="bg1"/>
                    </a:solidFill>
                  </a:rPr>
                  <a:t>customers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" name="Group 11"/>
            <p:cNvGrpSpPr>
              <a:grpSpLocks/>
            </p:cNvGrpSpPr>
            <p:nvPr/>
          </p:nvGrpSpPr>
          <p:grpSpPr bwMode="auto">
            <a:xfrm>
              <a:off x="765" y="867"/>
              <a:ext cx="1295" cy="1135"/>
              <a:chOff x="765" y="867"/>
              <a:chExt cx="1295" cy="1135"/>
            </a:xfrm>
          </p:grpSpPr>
          <p:pic>
            <p:nvPicPr>
              <p:cNvPr id="19" name="Picture 18" descr="squares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5" y="875"/>
                <a:ext cx="1295" cy="1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" name="Text Box 15"/>
              <p:cNvSpPr txBox="1">
                <a:spLocks noChangeArrowheads="1"/>
              </p:cNvSpPr>
              <p:nvPr/>
            </p:nvSpPr>
            <p:spPr bwMode="auto">
              <a:xfrm>
                <a:off x="774" y="867"/>
                <a:ext cx="1253" cy="76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en-GB" b="1" i="1" dirty="0">
                    <a:solidFill>
                      <a:schemeClr val="bg1"/>
                    </a:solidFill>
                  </a:rPr>
                  <a:t>STORES RELOCATION AND IMPROVEMENT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706" y="1636"/>
              <a:ext cx="1402" cy="1133"/>
              <a:chOff x="706" y="1636"/>
              <a:chExt cx="1402" cy="1133"/>
            </a:xfrm>
          </p:grpSpPr>
          <p:pic>
            <p:nvPicPr>
              <p:cNvPr id="17" name="Picture 16" descr="squares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" y="1636"/>
                <a:ext cx="1402" cy="11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Text Box 16"/>
              <p:cNvSpPr txBox="1">
                <a:spLocks noChangeArrowheads="1"/>
              </p:cNvSpPr>
              <p:nvPr/>
            </p:nvSpPr>
            <p:spPr bwMode="auto">
              <a:xfrm flipH="1">
                <a:off x="771" y="1646"/>
                <a:ext cx="1231" cy="7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algn="ctr">
                  <a:spcBef>
                    <a:spcPct val="20000"/>
                  </a:spcBef>
                </a:pPr>
                <a:r>
                  <a:rPr lang="en-GB" b="1" i="1" dirty="0">
                    <a:solidFill>
                      <a:schemeClr val="bg1"/>
                    </a:solidFill>
                  </a:rPr>
                  <a:t>ERIKS’ </a:t>
                </a:r>
                <a:r>
                  <a:rPr lang="en-GB" b="1" i="1" dirty="0" smtClean="0">
                    <a:solidFill>
                      <a:schemeClr val="bg1"/>
                    </a:solidFill>
                  </a:rPr>
                  <a:t>SOLUTION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691" y="2376"/>
              <a:ext cx="1411" cy="747"/>
              <a:chOff x="691" y="2376"/>
              <a:chExt cx="1411" cy="747"/>
            </a:xfrm>
          </p:grpSpPr>
          <p:pic>
            <p:nvPicPr>
              <p:cNvPr id="15" name="Picture 14" descr="squares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3" y="2376"/>
                <a:ext cx="1312" cy="7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Text Box 17"/>
              <p:cNvSpPr txBox="1">
                <a:spLocks noChangeArrowheads="1"/>
              </p:cNvSpPr>
              <p:nvPr/>
            </p:nvSpPr>
            <p:spPr bwMode="auto">
              <a:xfrm flipH="1">
                <a:off x="691" y="2670"/>
                <a:ext cx="1411" cy="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algn="ctr">
                  <a:spcBef>
                    <a:spcPct val="20000"/>
                  </a:spcBef>
                </a:pPr>
                <a:r>
                  <a:rPr lang="en-GB" b="1" i="1" dirty="0">
                    <a:solidFill>
                      <a:schemeClr val="bg1"/>
                    </a:solidFill>
                  </a:rPr>
                  <a:t>RESULT</a:t>
                </a:r>
                <a:endParaRPr lang="en-GB" sz="17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468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56815"/>
            <a:ext cx="8507288" cy="997619"/>
          </a:xfrm>
        </p:spPr>
        <p:txBody>
          <a:bodyPr>
            <a:normAutofit/>
          </a:bodyPr>
          <a:lstStyle/>
          <a:p>
            <a:r>
              <a:rPr lang="en-GB" dirty="0" smtClean="0"/>
              <a:t>Where we could save</a:t>
            </a:r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705" y="1343846"/>
            <a:ext cx="7056784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3068" y="1446918"/>
            <a:ext cx="5976664" cy="2592288"/>
          </a:xfrm>
        </p:spPr>
        <p:txBody>
          <a:bodyPr>
            <a:normAutofit fontScale="92500" lnSpcReduction="20000"/>
          </a:bodyPr>
          <a:lstStyle/>
          <a:p>
            <a:pPr lvl="0">
              <a:buClr>
                <a:schemeClr val="bg1"/>
              </a:buClr>
            </a:pPr>
            <a:r>
              <a:rPr lang="en-GB" sz="1800" dirty="0" smtClean="0">
                <a:solidFill>
                  <a:schemeClr val="bg1"/>
                </a:solidFill>
              </a:rPr>
              <a:t>Stock </a:t>
            </a:r>
            <a:r>
              <a:rPr lang="en-GB" sz="1800" dirty="0">
                <a:solidFill>
                  <a:schemeClr val="bg1"/>
                </a:solidFill>
              </a:rPr>
              <a:t>reduction and rationalisation</a:t>
            </a:r>
          </a:p>
          <a:p>
            <a:pPr lvl="0">
              <a:buClr>
                <a:schemeClr val="bg1"/>
              </a:buClr>
            </a:pPr>
            <a:r>
              <a:rPr lang="en-GB" sz="1800" dirty="0">
                <a:solidFill>
                  <a:schemeClr val="bg1"/>
                </a:solidFill>
              </a:rPr>
              <a:t>Supplier leverage</a:t>
            </a:r>
          </a:p>
          <a:p>
            <a:pPr lvl="0">
              <a:buClr>
                <a:schemeClr val="bg1"/>
              </a:buClr>
            </a:pPr>
            <a:r>
              <a:rPr lang="en-GB" sz="1800" dirty="0">
                <a:solidFill>
                  <a:schemeClr val="bg1"/>
                </a:solidFill>
              </a:rPr>
              <a:t>Manufacturer rationalisation</a:t>
            </a:r>
          </a:p>
          <a:p>
            <a:pPr lvl="0">
              <a:buClr>
                <a:schemeClr val="bg1"/>
              </a:buClr>
            </a:pPr>
            <a:r>
              <a:rPr lang="en-GB" sz="1800" dirty="0">
                <a:solidFill>
                  <a:schemeClr val="bg1"/>
                </a:solidFill>
              </a:rPr>
              <a:t>Energy consumption</a:t>
            </a:r>
          </a:p>
          <a:p>
            <a:pPr lvl="0">
              <a:buClr>
                <a:schemeClr val="bg1"/>
              </a:buClr>
            </a:pPr>
            <a:r>
              <a:rPr lang="en-GB" sz="1800" dirty="0">
                <a:solidFill>
                  <a:schemeClr val="bg1"/>
                </a:solidFill>
              </a:rPr>
              <a:t>Reverse engineering OEM parts</a:t>
            </a:r>
          </a:p>
          <a:p>
            <a:pPr lvl="0">
              <a:buClr>
                <a:schemeClr val="bg1"/>
              </a:buClr>
            </a:pPr>
            <a:r>
              <a:rPr lang="en-GB" sz="1800" dirty="0">
                <a:solidFill>
                  <a:schemeClr val="bg1"/>
                </a:solidFill>
              </a:rPr>
              <a:t>Warranty issues</a:t>
            </a:r>
          </a:p>
          <a:p>
            <a:pPr lvl="0">
              <a:buClr>
                <a:schemeClr val="bg1"/>
              </a:buClr>
            </a:pPr>
            <a:r>
              <a:rPr lang="en-GB" sz="1800" dirty="0">
                <a:solidFill>
                  <a:schemeClr val="bg1"/>
                </a:solidFill>
              </a:rPr>
              <a:t>Repair v Replace</a:t>
            </a:r>
          </a:p>
          <a:p>
            <a:pPr lvl="0">
              <a:buClr>
                <a:schemeClr val="bg1"/>
              </a:buClr>
            </a:pPr>
            <a:r>
              <a:rPr lang="en-GB" sz="1800" dirty="0">
                <a:solidFill>
                  <a:schemeClr val="bg1"/>
                </a:solidFill>
              </a:rPr>
              <a:t>Administration processes</a:t>
            </a:r>
          </a:p>
          <a:p>
            <a:pPr lvl="0">
              <a:buClr>
                <a:schemeClr val="bg1"/>
              </a:buClr>
            </a:pPr>
            <a:r>
              <a:rPr lang="en-GB" sz="1800" dirty="0">
                <a:solidFill>
                  <a:schemeClr val="bg1"/>
                </a:solidFill>
              </a:rPr>
              <a:t>Online trading </a:t>
            </a:r>
            <a:r>
              <a:rPr lang="en-GB" sz="1800" dirty="0" smtClean="0">
                <a:solidFill>
                  <a:schemeClr val="bg1"/>
                </a:solidFill>
              </a:rPr>
              <a:t>platform</a:t>
            </a:r>
            <a:endParaRPr lang="en-GB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85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4345" y="1545020"/>
            <a:ext cx="4729655" cy="2081049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196928" y="2121071"/>
            <a:ext cx="3886199" cy="594695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GB" sz="28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we can be a</a:t>
            </a:r>
            <a:endParaRPr lang="en-GB" sz="6000" b="1" dirty="0">
              <a:solidFill>
                <a:srgbClr val="0065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3528" y="339502"/>
            <a:ext cx="172819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Company Logo</a:t>
            </a:r>
            <a:endParaRPr lang="en-GB" dirty="0"/>
          </a:p>
        </p:txBody>
      </p:sp>
      <p:sp>
        <p:nvSpPr>
          <p:cNvPr id="11" name="Title 8"/>
          <p:cNvSpPr txBox="1">
            <a:spLocks/>
          </p:cNvSpPr>
          <p:nvPr/>
        </p:nvSpPr>
        <p:spPr>
          <a:xfrm>
            <a:off x="179512" y="2571750"/>
            <a:ext cx="3886199" cy="7672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GB" sz="6000" b="1" dirty="0" smtClean="0">
                <a:solidFill>
                  <a:srgbClr val="0065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better</a:t>
            </a:r>
            <a:endParaRPr lang="en-GB" sz="6000" b="1" dirty="0">
              <a:solidFill>
                <a:srgbClr val="0065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68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56815"/>
            <a:ext cx="8507288" cy="997619"/>
          </a:xfrm>
        </p:spPr>
        <p:txBody>
          <a:bodyPr/>
          <a:lstStyle/>
          <a:p>
            <a:r>
              <a:rPr lang="en-GB" dirty="0" smtClean="0"/>
              <a:t>Where we must improve</a:t>
            </a:r>
            <a:endParaRPr lang="en-GB" dirty="0"/>
          </a:p>
        </p:txBody>
      </p:sp>
      <p:sp>
        <p:nvSpPr>
          <p:cNvPr id="6" name="Right Arrow 5"/>
          <p:cNvSpPr>
            <a:spLocks noChangeAspect="1"/>
          </p:cNvSpPr>
          <p:nvPr/>
        </p:nvSpPr>
        <p:spPr>
          <a:xfrm>
            <a:off x="971600" y="2375130"/>
            <a:ext cx="2947270" cy="1440000"/>
          </a:xfrm>
          <a:prstGeom prst="rightArrow">
            <a:avLst>
              <a:gd name="adj1" fmla="val 50000"/>
              <a:gd name="adj2" fmla="val 96070"/>
            </a:avLst>
          </a:prstGeom>
          <a:solidFill>
            <a:srgbClr val="0065B0"/>
          </a:solidFill>
          <a:ln>
            <a:noFill/>
          </a:ln>
          <a:effectLst>
            <a:outerShdw blurRad="114300" sx="102000" sy="102000" algn="ctr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PRODUCTIVITY</a:t>
            </a:r>
          </a:p>
        </p:txBody>
      </p:sp>
      <p:sp>
        <p:nvSpPr>
          <p:cNvPr id="8" name="Right Arrow 7"/>
          <p:cNvSpPr>
            <a:spLocks noChangeAspect="1"/>
          </p:cNvSpPr>
          <p:nvPr/>
        </p:nvSpPr>
        <p:spPr>
          <a:xfrm rot="5400000">
            <a:off x="3816296" y="155674"/>
            <a:ext cx="1440000" cy="3430642"/>
          </a:xfrm>
          <a:prstGeom prst="rightArrow">
            <a:avLst/>
          </a:prstGeom>
          <a:solidFill>
            <a:srgbClr val="0065B0"/>
          </a:solidFill>
          <a:ln>
            <a:noFill/>
          </a:ln>
          <a:effectLst>
            <a:outerShdw blurRad="114300" sx="102000" sy="102000" algn="ctr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COSTS</a:t>
            </a:r>
          </a:p>
        </p:txBody>
      </p:sp>
      <p:sp>
        <p:nvSpPr>
          <p:cNvPr id="10" name="Right Arrow 9"/>
          <p:cNvSpPr>
            <a:spLocks noChangeAspect="1"/>
          </p:cNvSpPr>
          <p:nvPr/>
        </p:nvSpPr>
        <p:spPr>
          <a:xfrm rot="16200000">
            <a:off x="3805853" y="2574257"/>
            <a:ext cx="1440000" cy="3451529"/>
          </a:xfrm>
          <a:prstGeom prst="rightArrow">
            <a:avLst/>
          </a:prstGeom>
          <a:solidFill>
            <a:srgbClr val="0065B0"/>
          </a:solidFill>
          <a:ln>
            <a:noFill/>
          </a:ln>
          <a:effectLst>
            <a:outerShdw blurRad="114300" sx="102000" sy="102000" algn="ctr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DOWNTIME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Left Arrow 3"/>
          <p:cNvSpPr/>
          <p:nvPr/>
        </p:nvSpPr>
        <p:spPr>
          <a:xfrm>
            <a:off x="5256376" y="2374973"/>
            <a:ext cx="2700000" cy="1440000"/>
          </a:xfrm>
          <a:prstGeom prst="leftArrow">
            <a:avLst>
              <a:gd name="adj1" fmla="val 50000"/>
              <a:gd name="adj2" fmla="val 88319"/>
            </a:avLst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79606" y="2656349"/>
            <a:ext cx="13388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b="1" i="1" dirty="0" smtClean="0">
                <a:solidFill>
                  <a:srgbClr val="0065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£££</a:t>
            </a:r>
            <a:endParaRPr lang="en-GB" sz="5400" i="1" dirty="0">
              <a:solidFill>
                <a:srgbClr val="0065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93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pledger\Desktop\21500 PPT Images\21500-shutterstock_63460597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1515" y="2"/>
            <a:ext cx="9139898" cy="5143498"/>
          </a:xfrm>
          <a:prstGeom prst="rect">
            <a:avLst/>
          </a:prstGeom>
          <a:gradFill>
            <a:gsLst>
              <a:gs pos="0">
                <a:srgbClr val="0065B0"/>
              </a:gs>
              <a:gs pos="18000">
                <a:srgbClr val="0065B0">
                  <a:alpha val="56000"/>
                </a:srgbClr>
              </a:gs>
              <a:gs pos="35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00" y="0"/>
            <a:ext cx="6084168" cy="1059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61963"/>
            <a:ext cx="8964610" cy="997619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How we must look to improve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-324544" y="2337731"/>
            <a:ext cx="4900644" cy="723616"/>
            <a:chOff x="4100" y="2337731"/>
            <a:chExt cx="4572000" cy="723616"/>
          </a:xfrm>
          <a:solidFill>
            <a:srgbClr val="0065B0"/>
          </a:solidFill>
        </p:grpSpPr>
        <p:sp>
          <p:nvSpPr>
            <p:cNvPr id="22" name="Rectangle 12"/>
            <p:cNvSpPr>
              <a:spLocks noChangeArrowheads="1"/>
            </p:cNvSpPr>
            <p:nvPr/>
          </p:nvSpPr>
          <p:spPr bwMode="auto">
            <a:xfrm>
              <a:off x="4100" y="2337731"/>
              <a:ext cx="4567900" cy="648000"/>
            </a:xfrm>
            <a:prstGeom prst="round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100" y="2391660"/>
              <a:ext cx="4572000" cy="669687"/>
            </a:xfrm>
            <a:prstGeom prst="roundRect">
              <a:avLst/>
            </a:prstGeom>
            <a:grpFill/>
          </p:spPr>
          <p:txBody>
            <a:bodyPr anchor="ctr">
              <a:spAutoFit/>
            </a:bodyPr>
            <a:lstStyle/>
            <a:p>
              <a:pPr lvl="0" algn="ctr">
                <a:lnSpc>
                  <a:spcPts val="2000"/>
                </a:lnSpc>
                <a:spcBef>
                  <a:spcPts val="800"/>
                </a:spcBef>
              </a:pPr>
              <a:r>
                <a:rPr lang="en-GB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Enhance </a:t>
              </a:r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our </a:t>
              </a:r>
              <a:r>
                <a:rPr lang="en-GB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GB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purchasing effectiveness</a:t>
              </a:r>
              <a:endPara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571999" y="2985731"/>
            <a:ext cx="4896545" cy="713350"/>
            <a:chOff x="4571999" y="2985731"/>
            <a:chExt cx="4590247" cy="713350"/>
          </a:xfrm>
          <a:solidFill>
            <a:srgbClr val="0065B0"/>
          </a:solidFill>
        </p:grpSpPr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>
              <a:off x="4571999" y="2985731"/>
              <a:ext cx="4590247" cy="648000"/>
            </a:xfrm>
            <a:prstGeom prst="round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571999" y="3029394"/>
              <a:ext cx="4572000" cy="669687"/>
            </a:xfrm>
            <a:prstGeom prst="roundRect">
              <a:avLst/>
            </a:prstGeom>
            <a:grpFill/>
          </p:spPr>
          <p:txBody>
            <a:bodyPr anchor="ctr">
              <a:spAutoFit/>
            </a:bodyPr>
            <a:lstStyle/>
            <a:p>
              <a:pPr lvl="0" algn="ctr">
                <a:lnSpc>
                  <a:spcPts val="2000"/>
                </a:lnSpc>
                <a:spcBef>
                  <a:spcPts val="800"/>
                </a:spcBef>
              </a:pPr>
              <a:r>
                <a:rPr lang="en-GB" sz="3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Increase</a:t>
              </a:r>
              <a:br>
                <a:rPr lang="en-GB" sz="3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our productivity</a:t>
              </a:r>
              <a:endPara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572000" y="4289381"/>
            <a:ext cx="4896544" cy="736332"/>
            <a:chOff x="4572000" y="4289381"/>
            <a:chExt cx="4590246" cy="736332"/>
          </a:xfrm>
          <a:solidFill>
            <a:srgbClr val="0065B0"/>
          </a:solidFill>
        </p:grpSpPr>
        <p:sp>
          <p:nvSpPr>
            <p:cNvPr id="21" name="Rectangle 12"/>
            <p:cNvSpPr>
              <a:spLocks noChangeArrowheads="1"/>
            </p:cNvSpPr>
            <p:nvPr/>
          </p:nvSpPr>
          <p:spPr bwMode="auto">
            <a:xfrm>
              <a:off x="4572000" y="4289381"/>
              <a:ext cx="4572000" cy="648000"/>
            </a:xfrm>
            <a:prstGeom prst="round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590246" y="4356026"/>
              <a:ext cx="4572000" cy="669687"/>
            </a:xfrm>
            <a:prstGeom prst="roundRect">
              <a:avLst/>
            </a:prstGeom>
            <a:grpFill/>
          </p:spPr>
          <p:txBody>
            <a:bodyPr anchor="ctr">
              <a:spAutoFit/>
            </a:bodyPr>
            <a:lstStyle/>
            <a:p>
              <a:pPr lvl="0" algn="ctr">
                <a:lnSpc>
                  <a:spcPts val="2000"/>
                </a:lnSpc>
                <a:spcBef>
                  <a:spcPts val="800"/>
                </a:spcBef>
              </a:pPr>
              <a:r>
                <a:rPr lang="en-GB" sz="3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Minimise </a:t>
              </a:r>
              <a:br>
                <a:rPr lang="en-GB" sz="3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our downtime</a:t>
              </a:r>
              <a:endPara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-324544" y="3649057"/>
            <a:ext cx="4896544" cy="713185"/>
            <a:chOff x="0" y="3649057"/>
            <a:chExt cx="4572000" cy="713185"/>
          </a:xfrm>
          <a:solidFill>
            <a:srgbClr val="0065B0"/>
          </a:solidFill>
        </p:grpSpPr>
        <p:sp>
          <p:nvSpPr>
            <p:cNvPr id="20" name="Rectangle 12"/>
            <p:cNvSpPr>
              <a:spLocks noChangeArrowheads="1"/>
            </p:cNvSpPr>
            <p:nvPr/>
          </p:nvSpPr>
          <p:spPr bwMode="auto">
            <a:xfrm>
              <a:off x="4099" y="3649057"/>
              <a:ext cx="4549653" cy="648000"/>
            </a:xfrm>
            <a:prstGeom prst="round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0" y="3692555"/>
              <a:ext cx="4572000" cy="669687"/>
            </a:xfrm>
            <a:prstGeom prst="roundRect">
              <a:avLst/>
            </a:prstGeom>
            <a:grpFill/>
          </p:spPr>
          <p:txBody>
            <a:bodyPr anchor="ctr">
              <a:spAutoFit/>
            </a:bodyPr>
            <a:lstStyle/>
            <a:p>
              <a:pPr lvl="0" algn="ctr">
                <a:lnSpc>
                  <a:spcPts val="2000"/>
                </a:lnSpc>
                <a:spcBef>
                  <a:spcPts val="800"/>
                </a:spcBef>
              </a:pPr>
              <a:r>
                <a:rPr lang="en-GB" sz="3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Maximise</a:t>
              </a:r>
              <a:br>
                <a:rPr lang="en-GB" sz="3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our efficiency</a:t>
              </a:r>
              <a:endPara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998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56815"/>
            <a:ext cx="8507288" cy="997619"/>
          </a:xfrm>
        </p:spPr>
        <p:txBody>
          <a:bodyPr/>
          <a:lstStyle/>
          <a:p>
            <a:r>
              <a:rPr lang="en-GB" dirty="0" smtClean="0"/>
              <a:t>What we need to be…</a:t>
            </a:r>
            <a:endParaRPr lang="en-GB" dirty="0"/>
          </a:p>
        </p:txBody>
      </p:sp>
      <p:pic>
        <p:nvPicPr>
          <p:cNvPr id="8" name="Picture 2" descr="C:\Users\pledger\Desktop\21500 PPT Images\21500-Icons-clock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9699" y="1179848"/>
            <a:ext cx="3123306" cy="312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43515" y="1408066"/>
            <a:ext cx="17251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i="1" dirty="0">
                <a:solidFill>
                  <a:srgbClr val="0065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Faster</a:t>
            </a:r>
            <a:endParaRPr lang="en-GB" sz="4000" i="1" dirty="0">
              <a:solidFill>
                <a:srgbClr val="0065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8702" y="2930687"/>
            <a:ext cx="194155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srgbClr val="0065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flexible</a:t>
            </a:r>
            <a:endParaRPr lang="en-GB" sz="4400" dirty="0">
              <a:solidFill>
                <a:srgbClr val="0065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47657" y="4204184"/>
            <a:ext cx="34644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0065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3200" b="1" i="1" dirty="0" smtClean="0">
                <a:solidFill>
                  <a:srgbClr val="0065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 responsive</a:t>
            </a:r>
            <a:endParaRPr lang="en-GB" sz="3200" i="1" dirty="0">
              <a:solidFill>
                <a:srgbClr val="0065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67758" y="1275663"/>
            <a:ext cx="18004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600" b="1" i="1" dirty="0" smtClean="0">
                <a:solidFill>
                  <a:srgbClr val="0065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</a:t>
            </a:r>
            <a:br>
              <a:rPr lang="en-GB" sz="3600" b="1" i="1" dirty="0" smtClean="0">
                <a:solidFill>
                  <a:srgbClr val="0065B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b="1" i="1" dirty="0" smtClean="0">
                <a:solidFill>
                  <a:srgbClr val="0065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en-GB" sz="3600" i="1" dirty="0" smtClean="0">
                <a:solidFill>
                  <a:srgbClr val="0065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3600" i="1" dirty="0">
              <a:solidFill>
                <a:srgbClr val="0065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43515" y="2764024"/>
            <a:ext cx="1495922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GB" sz="3600" i="1" dirty="0" smtClean="0">
                <a:solidFill>
                  <a:srgbClr val="0065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</a:t>
            </a:r>
            <a:r>
              <a:rPr lang="en-GB" sz="4000" b="1" i="1" dirty="0" smtClean="0">
                <a:solidFill>
                  <a:srgbClr val="0065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4000" b="1" i="1" dirty="0" smtClean="0">
                <a:solidFill>
                  <a:srgbClr val="0065B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b="1" i="1" dirty="0" smtClean="0">
                <a:solidFill>
                  <a:srgbClr val="0065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endParaRPr lang="en-GB" sz="4000" i="1" dirty="0">
              <a:solidFill>
                <a:srgbClr val="0065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58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006" y="56815"/>
            <a:ext cx="8507288" cy="997619"/>
          </a:xfrm>
        </p:spPr>
        <p:txBody>
          <a:bodyPr/>
          <a:lstStyle/>
          <a:p>
            <a:r>
              <a:rPr lang="en-GB" dirty="0" smtClean="0"/>
              <a:t>Where to start?</a:t>
            </a:r>
            <a:endParaRPr lang="en-GB" dirty="0"/>
          </a:p>
        </p:txBody>
      </p:sp>
      <p:sp>
        <p:nvSpPr>
          <p:cNvPr id="6" name="Rounded Rectangle 5"/>
          <p:cNvSpPr/>
          <p:nvPr/>
        </p:nvSpPr>
        <p:spPr>
          <a:xfrm>
            <a:off x="546374" y="3306688"/>
            <a:ext cx="2232248" cy="1788790"/>
          </a:xfrm>
          <a:prstGeom prst="round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For increased productivity</a:t>
            </a:r>
          </a:p>
          <a:p>
            <a:pPr marL="0" lvl="1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continuous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improvement </a:t>
            </a:r>
            <a:b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innovation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816722" y="4170784"/>
            <a:ext cx="2482180" cy="924694"/>
          </a:xfrm>
          <a:prstGeom prst="round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For reduced costs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levering value from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supply chain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90390" y="1995686"/>
            <a:ext cx="1944216" cy="1277094"/>
          </a:xfrm>
          <a:prstGeom prst="round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For decreased downtime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it’s not just about maintenance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309812" y="1654696"/>
            <a:ext cx="3759132" cy="3512790"/>
            <a:chOff x="9309812" y="1654696"/>
            <a:chExt cx="3759132" cy="3512790"/>
          </a:xfrm>
          <a:solidFill>
            <a:srgbClr val="0065B0"/>
          </a:solidFill>
        </p:grpSpPr>
        <p:pic>
          <p:nvPicPr>
            <p:cNvPr id="3074" name="Picture 2" descr="C:\Users\pledger\Desktop\21500 PPT Images\21500-Icons-Forklift.pn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8624" y="2526694"/>
              <a:ext cx="2880320" cy="2640792"/>
            </a:xfrm>
            <a:prstGeom prst="rect">
              <a:avLst/>
            </a:prstGeom>
            <a:noFill/>
            <a:extLst/>
          </p:spPr>
        </p:pic>
        <p:sp>
          <p:nvSpPr>
            <p:cNvPr id="10" name="Rounded Rectangle 9"/>
            <p:cNvSpPr/>
            <p:nvPr/>
          </p:nvSpPr>
          <p:spPr>
            <a:xfrm>
              <a:off x="9309812" y="1654696"/>
              <a:ext cx="1641742" cy="153960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GB" sz="2000" b="1" dirty="0"/>
                <a:t>M</a:t>
              </a:r>
              <a:r>
                <a:rPr lang="en-GB" sz="2000" b="1" dirty="0" smtClean="0"/>
                <a:t>aximised </a:t>
              </a:r>
              <a:r>
                <a:rPr lang="en-GB" sz="2000" b="1" dirty="0"/>
                <a:t>efficiency</a:t>
              </a:r>
              <a:endParaRPr lang="en-GB" sz="2000" dirty="0"/>
            </a:p>
            <a:p>
              <a:pPr marL="0" lvl="1"/>
              <a:r>
                <a:rPr lang="en-GB" sz="1600" dirty="0"/>
                <a:t>best people, best process, best practice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555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-0.59757 -1.11111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ledger\Desktop\21500 PPT Images\21500-shutterstock_129612776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37" y="0"/>
            <a:ext cx="9138363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331640" y="3291830"/>
            <a:ext cx="1512000" cy="2088232"/>
          </a:xfrm>
          <a:prstGeom prst="roundRect">
            <a:avLst>
              <a:gd name="adj" fmla="val 9368"/>
            </a:avLst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Productivity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13 minutes wasted, searching </a:t>
            </a:r>
            <a:r>
              <a:rPr lang="en-GB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5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every replacement part 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011883" y="2931790"/>
            <a:ext cx="1512000" cy="2448272"/>
          </a:xfrm>
          <a:prstGeom prst="roundRect">
            <a:avLst>
              <a:gd name="adj" fmla="val 7283"/>
            </a:avLst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Costs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10% 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of budget spent </a:t>
            </a:r>
            <a:r>
              <a:rPr lang="en-GB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unnecessarily duplicated parts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692126" y="3677604"/>
            <a:ext cx="1512000" cy="1702457"/>
          </a:xfrm>
          <a:prstGeom prst="roundRect">
            <a:avLst>
              <a:gd name="adj" fmla="val 10411"/>
            </a:avLst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Downtime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15% caused by </a:t>
            </a:r>
            <a:r>
              <a:rPr lang="en-GB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lack 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-GB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right spare 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parts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372368" y="3291830"/>
            <a:ext cx="1512000" cy="2088232"/>
          </a:xfrm>
          <a:prstGeom prst="roundRect">
            <a:avLst>
              <a:gd name="adj" fmla="val 9368"/>
            </a:avLst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10-50% </a:t>
            </a:r>
            <a:b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of engineers’ </a:t>
            </a:r>
            <a:b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time wasted on </a:t>
            </a:r>
            <a:r>
              <a:rPr lang="en-GB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non-core 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tasks</a:t>
            </a:r>
          </a:p>
          <a:p>
            <a:pPr algn="ctr"/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102" y="-23651"/>
            <a:ext cx="9139898" cy="5143498"/>
          </a:xfrm>
          <a:prstGeom prst="rect">
            <a:avLst/>
          </a:prstGeom>
          <a:gradFill>
            <a:gsLst>
              <a:gs pos="0">
                <a:srgbClr val="0065B0"/>
              </a:gs>
              <a:gs pos="18000">
                <a:srgbClr val="0065B0">
                  <a:alpha val="56000"/>
                </a:srgbClr>
              </a:gs>
              <a:gs pos="35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79512" y="61963"/>
            <a:ext cx="8964486" cy="997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rgbClr val="0065B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 smtClean="0">
                <a:solidFill>
                  <a:schemeClr val="bg1"/>
                </a:solidFill>
              </a:rPr>
              <a:t>How much could we save?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33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5" grpId="0" animBg="1"/>
      <p:bldP spid="26" grpId="0" animBg="1"/>
      <p:bldP spid="27" grpId="0" animBg="1"/>
      <p:bldP spid="2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56815"/>
            <a:ext cx="8507288" cy="997619"/>
          </a:xfrm>
        </p:spPr>
        <p:txBody>
          <a:bodyPr/>
          <a:lstStyle/>
          <a:p>
            <a:r>
              <a:rPr lang="en-GB" dirty="0" smtClean="0"/>
              <a:t>How can we save?</a:t>
            </a:r>
            <a:endParaRPr lang="en-GB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24796" y="1113213"/>
            <a:ext cx="7416948" cy="3730172"/>
            <a:chOff x="691" y="874"/>
            <a:chExt cx="4317" cy="3039"/>
          </a:xfrm>
        </p:grpSpPr>
        <p:sp>
          <p:nvSpPr>
            <p:cNvPr id="5" name="Text Box 18"/>
            <p:cNvSpPr txBox="1">
              <a:spLocks noChangeArrowheads="1"/>
            </p:cNvSpPr>
            <p:nvPr/>
          </p:nvSpPr>
          <p:spPr bwMode="auto">
            <a:xfrm>
              <a:off x="789" y="2513"/>
              <a:ext cx="1240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en-GB" sz="1700" b="1">
                  <a:solidFill>
                    <a:schemeClr val="bg1"/>
                  </a:solidFill>
                </a:rPr>
                <a:t>SERVICES</a:t>
              </a:r>
            </a:p>
          </p:txBody>
        </p:sp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1567" y="874"/>
              <a:ext cx="3441" cy="760"/>
              <a:chOff x="1567" y="874"/>
              <a:chExt cx="3441" cy="760"/>
            </a:xfrm>
          </p:grpSpPr>
          <p:sp>
            <p:nvSpPr>
              <p:cNvPr id="28" name="Rectangle 27"/>
              <p:cNvSpPr>
                <a:spLocks noChangeArrowheads="1"/>
              </p:cNvSpPr>
              <p:nvPr/>
            </p:nvSpPr>
            <p:spPr bwMode="auto">
              <a:xfrm>
                <a:off x="1567" y="874"/>
                <a:ext cx="3441" cy="760"/>
              </a:xfrm>
              <a:prstGeom prst="rect">
                <a:avLst/>
              </a:prstGeom>
              <a:solidFill>
                <a:srgbClr val="006CB7">
                  <a:alpha val="70195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" name="Text Box 50"/>
              <p:cNvSpPr txBox="1">
                <a:spLocks noChangeArrowheads="1"/>
              </p:cNvSpPr>
              <p:nvPr/>
            </p:nvSpPr>
            <p:spPr bwMode="auto">
              <a:xfrm>
                <a:off x="2169" y="883"/>
                <a:ext cx="2834" cy="7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lnSpc>
                    <a:spcPts val="1600"/>
                  </a:lnSpc>
                </a:pPr>
                <a:r>
                  <a:rPr lang="en-GB" sz="2000" b="1" i="1" dirty="0">
                    <a:solidFill>
                      <a:schemeClr val="bg1"/>
                    </a:solidFill>
                  </a:rPr>
                  <a:t>Be better organised</a:t>
                </a:r>
                <a:r>
                  <a:rPr lang="en-GB" sz="2000" i="1" dirty="0">
                    <a:solidFill>
                      <a:schemeClr val="bg1"/>
                    </a:solidFill>
                  </a:rPr>
                  <a:t> </a:t>
                </a:r>
                <a:br>
                  <a:rPr lang="en-GB" sz="2000" i="1" dirty="0">
                    <a:solidFill>
                      <a:schemeClr val="bg1"/>
                    </a:solidFill>
                  </a:rPr>
                </a:br>
                <a:r>
                  <a:rPr lang="en-GB" sz="1400" dirty="0">
                    <a:solidFill>
                      <a:schemeClr val="bg1"/>
                    </a:solidFill>
                  </a:rPr>
                  <a:t>Reduce time taken to find replacement parts, improve </a:t>
                </a:r>
                <a:r>
                  <a:rPr lang="en-GB" sz="1400" dirty="0" smtClean="0">
                    <a:solidFill>
                      <a:schemeClr val="bg1"/>
                    </a:solidFill>
                  </a:rPr>
                  <a:t>our </a:t>
                </a:r>
                <a:r>
                  <a:rPr lang="en-GB" sz="1400" dirty="0">
                    <a:solidFill>
                      <a:schemeClr val="bg1"/>
                    </a:solidFill>
                  </a:rPr>
                  <a:t>processes/systems</a:t>
                </a:r>
              </a:p>
            </p:txBody>
          </p:sp>
        </p:grpSp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1567" y="1633"/>
              <a:ext cx="3441" cy="743"/>
              <a:chOff x="1567" y="1633"/>
              <a:chExt cx="3441" cy="743"/>
            </a:xfrm>
          </p:grpSpPr>
          <p:sp>
            <p:nvSpPr>
              <p:cNvPr id="26" name="Rectangle 25"/>
              <p:cNvSpPr>
                <a:spLocks noChangeArrowheads="1"/>
              </p:cNvSpPr>
              <p:nvPr/>
            </p:nvSpPr>
            <p:spPr bwMode="auto">
              <a:xfrm>
                <a:off x="1567" y="1633"/>
                <a:ext cx="3441" cy="743"/>
              </a:xfrm>
              <a:prstGeom prst="rect">
                <a:avLst/>
              </a:prstGeom>
              <a:solidFill>
                <a:srgbClr val="00B0F0">
                  <a:alpha val="70195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" name="Text Box 51"/>
              <p:cNvSpPr txBox="1">
                <a:spLocks noChangeArrowheads="1"/>
              </p:cNvSpPr>
              <p:nvPr/>
            </p:nvSpPr>
            <p:spPr bwMode="auto">
              <a:xfrm>
                <a:off x="2169" y="1633"/>
                <a:ext cx="2834" cy="7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lnSpc>
                    <a:spcPts val="1600"/>
                  </a:lnSpc>
                </a:pPr>
                <a:r>
                  <a:rPr lang="en-GB" sz="2000" b="1" i="1" dirty="0">
                    <a:solidFill>
                      <a:schemeClr val="bg1"/>
                    </a:solidFill>
                  </a:rPr>
                  <a:t>Carefully manage </a:t>
                </a:r>
                <a:r>
                  <a:rPr lang="en-GB" sz="2000" b="1" i="1" dirty="0" smtClean="0">
                    <a:solidFill>
                      <a:schemeClr val="bg1"/>
                    </a:solidFill>
                  </a:rPr>
                  <a:t>inventory </a:t>
                </a:r>
                <a:r>
                  <a:rPr lang="en-GB" sz="2000" b="1" i="1" dirty="0">
                    <a:solidFill>
                      <a:schemeClr val="bg1"/>
                    </a:solidFill>
                  </a:rPr>
                  <a:t/>
                </a:r>
                <a:br>
                  <a:rPr lang="en-GB" sz="2000" b="1" i="1" dirty="0">
                    <a:solidFill>
                      <a:schemeClr val="bg1"/>
                    </a:solidFill>
                  </a:rPr>
                </a:br>
                <a:r>
                  <a:rPr lang="en-GB" sz="1400" dirty="0">
                    <a:solidFill>
                      <a:schemeClr val="bg1"/>
                    </a:solidFill>
                  </a:rPr>
                  <a:t>Reduce duplicate purchasing, reduce our stock, rationalise </a:t>
                </a:r>
                <a:r>
                  <a:rPr lang="en-GB" sz="1400" dirty="0" smtClean="0">
                    <a:solidFill>
                      <a:schemeClr val="bg1"/>
                    </a:solidFill>
                  </a:rPr>
                  <a:t>the </a:t>
                </a:r>
                <a:r>
                  <a:rPr lang="en-GB" sz="1400" dirty="0">
                    <a:solidFill>
                      <a:schemeClr val="bg1"/>
                    </a:solidFill>
                  </a:rPr>
                  <a:t>number of vendors </a:t>
                </a:r>
              </a:p>
            </p:txBody>
          </p:sp>
        </p:grpSp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1763" y="2374"/>
              <a:ext cx="3242" cy="749"/>
              <a:chOff x="1763" y="2374"/>
              <a:chExt cx="3242" cy="749"/>
            </a:xfrm>
          </p:grpSpPr>
          <p:sp>
            <p:nvSpPr>
              <p:cNvPr id="24" name="Rectangle 23"/>
              <p:cNvSpPr>
                <a:spLocks noChangeArrowheads="1"/>
              </p:cNvSpPr>
              <p:nvPr/>
            </p:nvSpPr>
            <p:spPr bwMode="auto">
              <a:xfrm>
                <a:off x="1763" y="2376"/>
                <a:ext cx="3242" cy="747"/>
              </a:xfrm>
              <a:prstGeom prst="rect">
                <a:avLst/>
              </a:prstGeom>
              <a:solidFill>
                <a:srgbClr val="5F5F5F">
                  <a:alpha val="70195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" name="Text Box 52"/>
              <p:cNvSpPr txBox="1">
                <a:spLocks noChangeArrowheads="1"/>
              </p:cNvSpPr>
              <p:nvPr/>
            </p:nvSpPr>
            <p:spPr bwMode="auto">
              <a:xfrm>
                <a:off x="2169" y="2374"/>
                <a:ext cx="2834" cy="7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lnSpc>
                    <a:spcPts val="1500"/>
                  </a:lnSpc>
                </a:pPr>
                <a:r>
                  <a:rPr lang="en-GB" sz="2000" b="1" i="1" dirty="0">
                    <a:solidFill>
                      <a:schemeClr val="bg1"/>
                    </a:solidFill>
                  </a:rPr>
                  <a:t>Better manage our stock</a:t>
                </a:r>
                <a:br>
                  <a:rPr lang="en-GB" sz="2000" b="1" i="1" dirty="0">
                    <a:solidFill>
                      <a:schemeClr val="bg1"/>
                    </a:solidFill>
                  </a:rPr>
                </a:br>
                <a:r>
                  <a:rPr lang="en-GB" sz="1400" dirty="0">
                    <a:solidFill>
                      <a:schemeClr val="bg1"/>
                    </a:solidFill>
                  </a:rPr>
                  <a:t>Ensure parts availability for quicker repairs, align stock with production needs, introduce consignment stock, link the stores with engineering need</a:t>
                </a:r>
                <a:r>
                  <a:rPr lang="en-GB" dirty="0">
                    <a:solidFill>
                      <a:schemeClr val="bg1"/>
                    </a:solidFill>
                  </a:rPr>
                  <a:t> </a:t>
                </a:r>
              </a:p>
            </p:txBody>
          </p:sp>
        </p:grpSp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1703" y="3120"/>
              <a:ext cx="3300" cy="791"/>
              <a:chOff x="1703" y="3120"/>
              <a:chExt cx="3300" cy="791"/>
            </a:xfrm>
          </p:grpSpPr>
          <p:sp>
            <p:nvSpPr>
              <p:cNvPr id="22" name="Rectangle 21"/>
              <p:cNvSpPr>
                <a:spLocks noChangeArrowheads="1"/>
              </p:cNvSpPr>
              <p:nvPr/>
            </p:nvSpPr>
            <p:spPr bwMode="auto">
              <a:xfrm>
                <a:off x="1703" y="3120"/>
                <a:ext cx="3300" cy="791"/>
              </a:xfrm>
              <a:prstGeom prst="rect">
                <a:avLst/>
              </a:prstGeom>
              <a:solidFill>
                <a:srgbClr val="B2B2B2">
                  <a:alpha val="70195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" name="Text Box 53"/>
              <p:cNvSpPr txBox="1">
                <a:spLocks noChangeArrowheads="1"/>
              </p:cNvSpPr>
              <p:nvPr/>
            </p:nvSpPr>
            <p:spPr bwMode="auto">
              <a:xfrm>
                <a:off x="2169" y="3127"/>
                <a:ext cx="2834" cy="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lnSpc>
                    <a:spcPts val="1600"/>
                  </a:lnSpc>
                </a:pPr>
                <a:r>
                  <a:rPr lang="en-GB" sz="2000" b="1" i="1" dirty="0">
                    <a:solidFill>
                      <a:schemeClr val="bg1"/>
                    </a:solidFill>
                  </a:rPr>
                  <a:t>Be more efficient at procurement</a:t>
                </a:r>
                <a:br>
                  <a:rPr lang="en-GB" sz="2000" b="1" i="1" dirty="0">
                    <a:solidFill>
                      <a:schemeClr val="bg1"/>
                    </a:solidFill>
                  </a:rPr>
                </a:br>
                <a:r>
                  <a:rPr lang="en-GB" sz="1400" dirty="0">
                    <a:solidFill>
                      <a:schemeClr val="bg1"/>
                    </a:solidFill>
                  </a:rPr>
                  <a:t>Leave engineers free to concentrate on improving productivity</a:t>
                </a:r>
              </a:p>
            </p:txBody>
          </p:sp>
        </p:grpSp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765" y="875"/>
              <a:ext cx="1295" cy="1127"/>
              <a:chOff x="765" y="875"/>
              <a:chExt cx="1295" cy="1127"/>
            </a:xfrm>
          </p:grpSpPr>
          <p:pic>
            <p:nvPicPr>
              <p:cNvPr id="20" name="Picture 19" descr="squares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5" y="875"/>
                <a:ext cx="1295" cy="1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" name="Text Box 15"/>
              <p:cNvSpPr txBox="1">
                <a:spLocks noChangeArrowheads="1"/>
              </p:cNvSpPr>
              <p:nvPr/>
            </p:nvSpPr>
            <p:spPr bwMode="auto">
              <a:xfrm>
                <a:off x="774" y="889"/>
                <a:ext cx="1253" cy="74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algn="ctr">
                  <a:spcBef>
                    <a:spcPct val="20000"/>
                  </a:spcBef>
                </a:pPr>
                <a:r>
                  <a:rPr lang="en-GB" b="1" dirty="0" smtClean="0">
                    <a:solidFill>
                      <a:schemeClr val="bg1"/>
                    </a:solidFill>
                  </a:rPr>
                  <a:t>PRODUCTIVITY</a:t>
                </a:r>
                <a:endParaRPr lang="en-GB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706" y="1636"/>
              <a:ext cx="1402" cy="1133"/>
              <a:chOff x="706" y="1636"/>
              <a:chExt cx="1402" cy="1133"/>
            </a:xfrm>
          </p:grpSpPr>
          <p:pic>
            <p:nvPicPr>
              <p:cNvPr id="18" name="Picture 17" descr="squares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" y="1636"/>
                <a:ext cx="1402" cy="11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" name="Text Box 16"/>
              <p:cNvSpPr txBox="1">
                <a:spLocks noChangeArrowheads="1"/>
              </p:cNvSpPr>
              <p:nvPr/>
            </p:nvSpPr>
            <p:spPr bwMode="auto">
              <a:xfrm flipH="1">
                <a:off x="771" y="1646"/>
                <a:ext cx="1231" cy="7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algn="ctr">
                  <a:spcBef>
                    <a:spcPct val="20000"/>
                  </a:spcBef>
                </a:pPr>
                <a:r>
                  <a:rPr lang="en-GB" b="1" dirty="0" smtClean="0">
                    <a:solidFill>
                      <a:schemeClr val="bg1"/>
                    </a:solidFill>
                  </a:rPr>
                  <a:t>COSTS</a:t>
                </a:r>
                <a:endParaRPr lang="en-GB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" name="Group 11"/>
            <p:cNvGrpSpPr>
              <a:grpSpLocks/>
            </p:cNvGrpSpPr>
            <p:nvPr/>
          </p:nvGrpSpPr>
          <p:grpSpPr bwMode="auto">
            <a:xfrm>
              <a:off x="691" y="2376"/>
              <a:ext cx="1411" cy="1091"/>
              <a:chOff x="691" y="2376"/>
              <a:chExt cx="1411" cy="1091"/>
            </a:xfrm>
          </p:grpSpPr>
          <p:pic>
            <p:nvPicPr>
              <p:cNvPr id="16" name="Picture 15" descr="squares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3" y="2376"/>
                <a:ext cx="1312" cy="10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Text Box 17"/>
              <p:cNvSpPr txBox="1">
                <a:spLocks noChangeArrowheads="1"/>
              </p:cNvSpPr>
              <p:nvPr/>
            </p:nvSpPr>
            <p:spPr bwMode="auto">
              <a:xfrm flipH="1">
                <a:off x="691" y="2670"/>
                <a:ext cx="1411" cy="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algn="ctr">
                  <a:spcBef>
                    <a:spcPct val="20000"/>
                  </a:spcBef>
                </a:pPr>
                <a:r>
                  <a:rPr lang="en-GB" sz="1700" b="1" dirty="0" smtClean="0">
                    <a:solidFill>
                      <a:schemeClr val="bg1"/>
                    </a:solidFill>
                  </a:rPr>
                  <a:t>DOWNTIME</a:t>
                </a:r>
                <a:endParaRPr lang="en-GB" sz="17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715" y="3121"/>
              <a:ext cx="1303" cy="792"/>
              <a:chOff x="715" y="3121"/>
              <a:chExt cx="1303" cy="792"/>
            </a:xfrm>
          </p:grpSpPr>
          <p:pic>
            <p:nvPicPr>
              <p:cNvPr id="14" name="Picture 13" descr="squares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5" y="3121"/>
                <a:ext cx="1303" cy="7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Text Box 17"/>
              <p:cNvSpPr txBox="1">
                <a:spLocks noChangeArrowheads="1"/>
              </p:cNvSpPr>
              <p:nvPr/>
            </p:nvSpPr>
            <p:spPr bwMode="auto">
              <a:xfrm flipH="1">
                <a:off x="756" y="3315"/>
                <a:ext cx="1240" cy="4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algn="ctr">
                  <a:spcBef>
                    <a:spcPct val="20000"/>
                  </a:spcBef>
                </a:pPr>
                <a:r>
                  <a:rPr lang="en-GB" sz="1700" b="1" dirty="0" smtClean="0">
                    <a:solidFill>
                      <a:schemeClr val="bg1"/>
                    </a:solidFill>
                  </a:rPr>
                  <a:t>EFFICIENCY</a:t>
                </a:r>
                <a:endParaRPr lang="en-GB" sz="17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616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61963"/>
            <a:ext cx="8507288" cy="997619"/>
          </a:xfrm>
        </p:spPr>
        <p:txBody>
          <a:bodyPr>
            <a:normAutofit/>
          </a:bodyPr>
          <a:lstStyle/>
          <a:p>
            <a:r>
              <a:rPr lang="en-GB" dirty="0" smtClean="0"/>
              <a:t>Finding the answers – start simple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00150"/>
            <a:ext cx="7128792" cy="3675855"/>
          </a:xfrm>
        </p:spPr>
        <p:txBody>
          <a:bodyPr>
            <a:normAutofit fontScale="55000" lnSpcReduction="20000"/>
          </a:bodyPr>
          <a:lstStyle/>
          <a:p>
            <a:pPr marL="450850" indent="-450850">
              <a:lnSpc>
                <a:spcPct val="120000"/>
              </a:lnSpc>
              <a:buFont typeface="+mj-lt"/>
              <a:buAutoNum type="arabicPeriod"/>
            </a:pPr>
            <a:r>
              <a:rPr lang="en-GB" sz="3800" b="1" i="1" dirty="0" smtClean="0">
                <a:solidFill>
                  <a:srgbClr val="0065B0"/>
                </a:solidFill>
              </a:rPr>
              <a:t>Know </a:t>
            </a:r>
            <a:r>
              <a:rPr lang="en-GB" sz="3800" b="1" i="1" dirty="0">
                <a:solidFill>
                  <a:srgbClr val="0065B0"/>
                </a:solidFill>
              </a:rPr>
              <a:t>what’s </a:t>
            </a:r>
            <a:r>
              <a:rPr lang="en-GB" sz="3800" b="1" i="1" dirty="0" smtClean="0">
                <a:solidFill>
                  <a:srgbClr val="0065B0"/>
                </a:solidFill>
              </a:rPr>
              <a:t>critical</a:t>
            </a:r>
            <a:r>
              <a:rPr lang="en-GB" sz="3800" dirty="0" smtClean="0">
                <a:solidFill>
                  <a:srgbClr val="0065B0"/>
                </a:solidFill>
              </a:rPr>
              <a:t>: </a:t>
            </a:r>
            <a:r>
              <a:rPr lang="en-GB" sz="3800" dirty="0" smtClean="0"/>
              <a:t>Identify </a:t>
            </a:r>
            <a:r>
              <a:rPr lang="en-GB" sz="3800" dirty="0"/>
              <a:t>and label our critical parts to reduce risk</a:t>
            </a:r>
          </a:p>
          <a:p>
            <a:pPr marL="450850" indent="-450850">
              <a:lnSpc>
                <a:spcPct val="120000"/>
              </a:lnSpc>
              <a:buFont typeface="+mj-lt"/>
              <a:buAutoNum type="arabicPeriod"/>
            </a:pPr>
            <a:r>
              <a:rPr lang="en-GB" sz="3800" b="1" i="1" dirty="0" smtClean="0">
                <a:solidFill>
                  <a:srgbClr val="0065B0"/>
                </a:solidFill>
              </a:rPr>
              <a:t>Know </a:t>
            </a:r>
            <a:r>
              <a:rPr lang="en-GB" sz="3800" b="1" i="1" dirty="0">
                <a:solidFill>
                  <a:srgbClr val="0065B0"/>
                </a:solidFill>
              </a:rPr>
              <a:t>what’s </a:t>
            </a:r>
            <a:r>
              <a:rPr lang="en-GB" sz="3800" b="1" i="1" dirty="0" smtClean="0">
                <a:solidFill>
                  <a:srgbClr val="0065B0"/>
                </a:solidFill>
              </a:rPr>
              <a:t>where</a:t>
            </a:r>
            <a:r>
              <a:rPr lang="en-GB" sz="3800" dirty="0" smtClean="0">
                <a:solidFill>
                  <a:srgbClr val="0065B0"/>
                </a:solidFill>
              </a:rPr>
              <a:t>: </a:t>
            </a:r>
            <a:r>
              <a:rPr lang="en-GB" sz="3800" dirty="0" smtClean="0"/>
              <a:t>Cleanse </a:t>
            </a:r>
            <a:r>
              <a:rPr lang="en-GB" sz="3800" dirty="0"/>
              <a:t>our data and manage it</a:t>
            </a:r>
          </a:p>
          <a:p>
            <a:pPr marL="450850" indent="-450850">
              <a:lnSpc>
                <a:spcPct val="120000"/>
              </a:lnSpc>
              <a:buFont typeface="+mj-lt"/>
              <a:buAutoNum type="arabicPeriod"/>
            </a:pPr>
            <a:r>
              <a:rPr lang="en-GB" sz="3800" b="1" i="1" dirty="0" smtClean="0">
                <a:solidFill>
                  <a:srgbClr val="0065B0"/>
                </a:solidFill>
              </a:rPr>
              <a:t>Essential </a:t>
            </a:r>
            <a:r>
              <a:rPr lang="en-GB" sz="3800" b="1" i="1" dirty="0">
                <a:solidFill>
                  <a:srgbClr val="0065B0"/>
                </a:solidFill>
              </a:rPr>
              <a:t>parts where we need </a:t>
            </a:r>
            <a:r>
              <a:rPr lang="en-GB" sz="3800" b="1" i="1" dirty="0" smtClean="0">
                <a:solidFill>
                  <a:srgbClr val="0065B0"/>
                </a:solidFill>
              </a:rPr>
              <a:t>them: </a:t>
            </a:r>
            <a:r>
              <a:rPr lang="en-GB" sz="3800" dirty="0" err="1" smtClean="0"/>
              <a:t>Lineside</a:t>
            </a:r>
            <a:r>
              <a:rPr lang="en-GB" sz="3800" dirty="0" smtClean="0"/>
              <a:t> </a:t>
            </a:r>
            <a:r>
              <a:rPr lang="en-GB" sz="3800" dirty="0"/>
              <a:t>vending or storage for fast moving consumables</a:t>
            </a:r>
          </a:p>
          <a:p>
            <a:pPr marL="450850" indent="-450850">
              <a:lnSpc>
                <a:spcPct val="120000"/>
              </a:lnSpc>
              <a:buFont typeface="+mj-lt"/>
              <a:buAutoNum type="arabicPeriod"/>
            </a:pPr>
            <a:r>
              <a:rPr lang="en-GB" sz="3800" b="1" i="1" dirty="0" smtClean="0">
                <a:solidFill>
                  <a:srgbClr val="0065B0"/>
                </a:solidFill>
              </a:rPr>
              <a:t>Make </a:t>
            </a:r>
            <a:r>
              <a:rPr lang="en-GB" sz="3800" b="1" i="1" dirty="0">
                <a:solidFill>
                  <a:srgbClr val="0065B0"/>
                </a:solidFill>
              </a:rPr>
              <a:t>supply </a:t>
            </a:r>
            <a:r>
              <a:rPr lang="en-GB" sz="3800" b="1" i="1" dirty="0" smtClean="0">
                <a:solidFill>
                  <a:srgbClr val="0065B0"/>
                </a:solidFill>
              </a:rPr>
              <a:t>simpler</a:t>
            </a:r>
            <a:r>
              <a:rPr lang="en-GB" sz="3800" dirty="0" smtClean="0">
                <a:solidFill>
                  <a:srgbClr val="0065B0"/>
                </a:solidFill>
              </a:rPr>
              <a:t>: </a:t>
            </a:r>
            <a:r>
              <a:rPr lang="en-GB" sz="3800" dirty="0" smtClean="0"/>
              <a:t>Consolidate </a:t>
            </a:r>
            <a:r>
              <a:rPr lang="en-GB" sz="3800" dirty="0"/>
              <a:t>our vendors to leverage efficiencies</a:t>
            </a:r>
          </a:p>
          <a:p>
            <a:pPr marL="450850" indent="-450850">
              <a:lnSpc>
                <a:spcPct val="120000"/>
              </a:lnSpc>
              <a:buFont typeface="+mj-lt"/>
              <a:buAutoNum type="arabicPeriod"/>
            </a:pPr>
            <a:r>
              <a:rPr lang="en-GB" sz="3800" b="1" i="1" dirty="0" smtClean="0">
                <a:solidFill>
                  <a:srgbClr val="0065B0"/>
                </a:solidFill>
              </a:rPr>
              <a:t>Exploit </a:t>
            </a:r>
            <a:r>
              <a:rPr lang="en-GB" sz="3800" b="1" i="1" dirty="0">
                <a:solidFill>
                  <a:srgbClr val="0065B0"/>
                </a:solidFill>
              </a:rPr>
              <a:t>technical </a:t>
            </a:r>
            <a:r>
              <a:rPr lang="en-GB" sz="3800" b="1" i="1" dirty="0" smtClean="0">
                <a:solidFill>
                  <a:srgbClr val="0065B0"/>
                </a:solidFill>
              </a:rPr>
              <a:t>expertise</a:t>
            </a:r>
            <a:r>
              <a:rPr lang="en-GB" sz="3800" dirty="0" smtClean="0">
                <a:solidFill>
                  <a:srgbClr val="0065B0"/>
                </a:solidFill>
              </a:rPr>
              <a:t>: </a:t>
            </a:r>
            <a:r>
              <a:rPr lang="en-GB" sz="3800" dirty="0" smtClean="0"/>
              <a:t>Utilise </a:t>
            </a:r>
            <a:r>
              <a:rPr lang="en-GB" sz="3800" dirty="0"/>
              <a:t>supplier </a:t>
            </a:r>
            <a:r>
              <a:rPr lang="en-GB" sz="3800" dirty="0" smtClean="0"/>
              <a:t/>
            </a:r>
            <a:br>
              <a:rPr lang="en-GB" sz="3800" dirty="0" smtClean="0"/>
            </a:br>
            <a:r>
              <a:rPr lang="en-GB" sz="3800" dirty="0" smtClean="0"/>
              <a:t>know-how </a:t>
            </a:r>
            <a:r>
              <a:rPr lang="en-GB" sz="3800" dirty="0"/>
              <a:t>for the latest solutions</a:t>
            </a:r>
          </a:p>
          <a:p>
            <a:pPr marL="457200" indent="-457200">
              <a:buFont typeface="+mj-lt"/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587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pledger\Desktop\21500 PPT Images\21500-shutterstock_165333215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1"/>
            <a:ext cx="9143998" cy="5143498"/>
          </a:xfrm>
          <a:prstGeom prst="rect">
            <a:avLst/>
          </a:prstGeom>
          <a:gradFill>
            <a:gsLst>
              <a:gs pos="0">
                <a:srgbClr val="0065B0"/>
              </a:gs>
              <a:gs pos="18000">
                <a:srgbClr val="0065B0">
                  <a:alpha val="56000"/>
                </a:srgbClr>
              </a:gs>
              <a:gs pos="35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56815"/>
            <a:ext cx="8507288" cy="997619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Benefits of outsourcing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3110574" y="1140167"/>
            <a:ext cx="5761335" cy="3087767"/>
          </a:xfrm>
          <a:prstGeom prst="roundRect">
            <a:avLst>
              <a:gd name="adj" fmla="val 6340"/>
            </a:avLst>
          </a:prstGeom>
          <a:solidFill>
            <a:srgbClr val="0065B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1840" y="1240626"/>
            <a:ext cx="5760640" cy="3675855"/>
          </a:xfrm>
        </p:spPr>
        <p:txBody>
          <a:bodyPr>
            <a:normAutofit fontScale="70000" lnSpcReduction="20000"/>
          </a:bodyPr>
          <a:lstStyle/>
          <a:p>
            <a:pPr lvl="0">
              <a:lnSpc>
                <a:spcPct val="120000"/>
              </a:lnSpc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Freedom to focus on core tasks </a:t>
            </a:r>
            <a:r>
              <a:rPr lang="en-GB" dirty="0" smtClean="0">
                <a:solidFill>
                  <a:schemeClr val="bg1"/>
                </a:solidFill>
              </a:rPr>
              <a:t>and skills</a:t>
            </a:r>
            <a:endParaRPr lang="en-GB" dirty="0">
              <a:solidFill>
                <a:schemeClr val="bg1"/>
              </a:solidFill>
            </a:endParaRPr>
          </a:p>
          <a:p>
            <a:pPr lvl="0">
              <a:lnSpc>
                <a:spcPct val="120000"/>
              </a:lnSpc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Sustainable cost savings – Total Cost of </a:t>
            </a:r>
            <a:r>
              <a:rPr lang="en-GB" dirty="0" smtClean="0">
                <a:solidFill>
                  <a:schemeClr val="bg1"/>
                </a:solidFill>
              </a:rPr>
              <a:t>Ownership</a:t>
            </a:r>
            <a:endParaRPr lang="en-GB" dirty="0">
              <a:solidFill>
                <a:schemeClr val="bg1"/>
              </a:solidFill>
            </a:endParaRPr>
          </a:p>
          <a:p>
            <a:pPr lvl="0">
              <a:lnSpc>
                <a:spcPct val="120000"/>
              </a:lnSpc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Time saved on </a:t>
            </a:r>
            <a:r>
              <a:rPr lang="en-GB" dirty="0" smtClean="0">
                <a:solidFill>
                  <a:schemeClr val="bg1"/>
                </a:solidFill>
              </a:rPr>
              <a:t>procurement % spares </a:t>
            </a:r>
            <a:r>
              <a:rPr lang="en-GB" dirty="0">
                <a:solidFill>
                  <a:schemeClr val="bg1"/>
                </a:solidFill>
              </a:rPr>
              <a:t>management</a:t>
            </a:r>
          </a:p>
          <a:p>
            <a:pPr lvl="0">
              <a:lnSpc>
                <a:spcPct val="120000"/>
              </a:lnSpc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Reduced downtime </a:t>
            </a:r>
          </a:p>
          <a:p>
            <a:pPr lvl="0">
              <a:lnSpc>
                <a:spcPct val="120000"/>
              </a:lnSpc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Simplified supply chain </a:t>
            </a:r>
          </a:p>
          <a:p>
            <a:pPr lvl="0">
              <a:lnSpc>
                <a:spcPct val="120000"/>
              </a:lnSpc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Maximised process efficiency </a:t>
            </a:r>
          </a:p>
          <a:p>
            <a:pPr lvl="0">
              <a:lnSpc>
                <a:spcPct val="120000"/>
              </a:lnSpc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Greater stock control</a:t>
            </a:r>
          </a:p>
          <a:p>
            <a:pPr>
              <a:lnSpc>
                <a:spcPct val="120000"/>
              </a:lnSpc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Greater budget visibility and accountability</a:t>
            </a:r>
          </a:p>
          <a:p>
            <a:pPr>
              <a:lnSpc>
                <a:spcPct val="120000"/>
              </a:lnSpc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Minimising downtime and </a:t>
            </a:r>
            <a:r>
              <a:rPr lang="en-GB" sz="2400" dirty="0" smtClean="0">
                <a:solidFill>
                  <a:schemeClr val="bg1"/>
                </a:solidFill>
              </a:rPr>
              <a:t>maximising </a:t>
            </a:r>
            <a:r>
              <a:rPr lang="en-GB" sz="2400" dirty="0">
                <a:solidFill>
                  <a:schemeClr val="bg1"/>
                </a:solidFill>
              </a:rPr>
              <a:t>profit plant-wide</a:t>
            </a:r>
          </a:p>
        </p:txBody>
      </p:sp>
    </p:spTree>
    <p:extLst>
      <p:ext uri="{BB962C8B-B14F-4D97-AF65-F5344CB8AC3E}">
        <p14:creationId xmlns:p14="http://schemas.microsoft.com/office/powerpoint/2010/main" val="159411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9" grpId="0" animBg="1"/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990</TotalTime>
  <Words>657</Words>
  <Application>Microsoft Office PowerPoint</Application>
  <PresentationFormat>On-screen Show (16:9)</PresentationFormat>
  <Paragraphs>155</Paragraphs>
  <Slides>18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How we can be a</vt:lpstr>
      <vt:lpstr>Where we must improve</vt:lpstr>
      <vt:lpstr>How we must look to improve</vt:lpstr>
      <vt:lpstr>What we need to be…</vt:lpstr>
      <vt:lpstr>Where to start?</vt:lpstr>
      <vt:lpstr>PowerPoint Presentation</vt:lpstr>
      <vt:lpstr>How can we save?</vt:lpstr>
      <vt:lpstr>Finding the answers – start simple</vt:lpstr>
      <vt:lpstr>Benefits of outsourcing</vt:lpstr>
      <vt:lpstr>From cost centre to profit centre</vt:lpstr>
      <vt:lpstr>Savings - delivered</vt:lpstr>
      <vt:lpstr>Next steps to success</vt:lpstr>
      <vt:lpstr>Why ERIKS on-site solutions?</vt:lpstr>
      <vt:lpstr>Outsourcing success story 1</vt:lpstr>
      <vt:lpstr>Outsourcing success story 2</vt:lpstr>
      <vt:lpstr>Outsourcing success story 3</vt:lpstr>
      <vt:lpstr>Where we could save</vt:lpstr>
      <vt:lpstr>How we can be 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Barkworth</dc:creator>
  <cp:lastModifiedBy>Catharine Sheikh</cp:lastModifiedBy>
  <cp:revision>81</cp:revision>
  <cp:lastPrinted>2014-03-04T11:39:53Z</cp:lastPrinted>
  <dcterms:created xsi:type="dcterms:W3CDTF">2014-03-03T13:25:46Z</dcterms:created>
  <dcterms:modified xsi:type="dcterms:W3CDTF">2014-03-10T08:30:31Z</dcterms:modified>
</cp:coreProperties>
</file>